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1"/>
  </p:notesMasterIdLst>
  <p:sldIdLst>
    <p:sldId id="261" r:id="rId4"/>
    <p:sldId id="276" r:id="rId5"/>
    <p:sldId id="284" r:id="rId6"/>
    <p:sldId id="285" r:id="rId7"/>
    <p:sldId id="287" r:id="rId8"/>
    <p:sldId id="286" r:id="rId9"/>
    <p:sldId id="288" r:id="rId10"/>
    <p:sldId id="289" r:id="rId11"/>
    <p:sldId id="290" r:id="rId12"/>
    <p:sldId id="283" r:id="rId13"/>
    <p:sldId id="256" r:id="rId14"/>
    <p:sldId id="262" r:id="rId15"/>
    <p:sldId id="257" r:id="rId16"/>
    <p:sldId id="271" r:id="rId17"/>
    <p:sldId id="275" r:id="rId18"/>
    <p:sldId id="291" r:id="rId19"/>
    <p:sldId id="265" r:id="rId20"/>
    <p:sldId id="266" r:id="rId21"/>
    <p:sldId id="270" r:id="rId22"/>
    <p:sldId id="273" r:id="rId23"/>
    <p:sldId id="258" r:id="rId24"/>
    <p:sldId id="260" r:id="rId25"/>
    <p:sldId id="259" r:id="rId26"/>
    <p:sldId id="292" r:id="rId27"/>
    <p:sldId id="263" r:id="rId28"/>
    <p:sldId id="268" r:id="rId29"/>
    <p:sldId id="27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E087CA8-2FEF-4792-96EE-E0B8458438D0}">
          <p14:sldIdLst>
            <p14:sldId id="261"/>
            <p14:sldId id="276"/>
          </p14:sldIdLst>
        </p14:section>
        <p14:section name="Default Section" id="{7D7E0276-C4BA-4861-BED6-E820140978C1}">
          <p14:sldIdLst>
            <p14:sldId id="284"/>
            <p14:sldId id="285"/>
            <p14:sldId id="287"/>
            <p14:sldId id="286"/>
            <p14:sldId id="288"/>
            <p14:sldId id="289"/>
            <p14:sldId id="290"/>
            <p14:sldId id="283"/>
            <p14:sldId id="256"/>
            <p14:sldId id="262"/>
            <p14:sldId id="257"/>
            <p14:sldId id="271"/>
            <p14:sldId id="275"/>
            <p14:sldId id="291"/>
            <p14:sldId id="265"/>
            <p14:sldId id="266"/>
            <p14:sldId id="270"/>
            <p14:sldId id="273"/>
            <p14:sldId id="258"/>
            <p14:sldId id="260"/>
            <p14:sldId id="259"/>
            <p14:sldId id="292"/>
            <p14:sldId id="263"/>
            <p14:sldId id="268"/>
            <p14:sldId id="27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165" autoAdjust="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73661B-290E-4710-9822-A7492EDA8B11}" type="datetimeFigureOut">
              <a:rPr lang="en-GB" smtClean="0"/>
              <a:t>24/06/2026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F0B12C-DBB1-4567-9E24-85B1472B2859}" type="slidenum">
              <a:rPr lang="en-GB" smtClean="0"/>
              <a:t>‹#›</a:t>
            </a:fld>
            <a:endParaRPr lang="en-GB"/>
          </a:p>
        </p:txBody>
      </p:sp>
    </p:spTree>
    <p:extLst>
      <p:ext uri="{BB962C8B-B14F-4D97-AF65-F5344CB8AC3E}">
        <p14:creationId xmlns:p14="http://schemas.microsoft.com/office/powerpoint/2010/main" val="2330627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1</a:t>
            </a:fld>
            <a:endParaRPr lang="en-GB"/>
          </a:p>
        </p:txBody>
      </p:sp>
    </p:spTree>
    <p:extLst>
      <p:ext uri="{BB962C8B-B14F-4D97-AF65-F5344CB8AC3E}">
        <p14:creationId xmlns:p14="http://schemas.microsoft.com/office/powerpoint/2010/main" val="32261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2</a:t>
            </a:fld>
            <a:endParaRPr lang="en-GB"/>
          </a:p>
        </p:txBody>
      </p:sp>
    </p:spTree>
    <p:extLst>
      <p:ext uri="{BB962C8B-B14F-4D97-AF65-F5344CB8AC3E}">
        <p14:creationId xmlns:p14="http://schemas.microsoft.com/office/powerpoint/2010/main" val="213303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Mental Health affects our Emotions, Feelings, Thinking and Mood.</a:t>
            </a:r>
          </a:p>
          <a:p>
            <a:pPr lvl="0"/>
            <a:endParaRPr lang="en-US" dirty="0"/>
          </a:p>
          <a:p>
            <a:pPr lvl="0"/>
            <a:r>
              <a:rPr lang="en-US" dirty="0"/>
              <a:t>We all have mental Health just like we all have physical health</a:t>
            </a:r>
          </a:p>
          <a:p>
            <a:pPr lvl="0"/>
            <a:endParaRPr lang="en-US" dirty="0"/>
          </a:p>
          <a:p>
            <a:pPr lvl="0"/>
            <a:r>
              <a:rPr lang="en-US" dirty="0"/>
              <a:t>Mental Health is just as important as our physical health so we should understand it and look after it in the same way</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082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923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11</a:t>
            </a:fld>
            <a:endParaRPr lang="en-GB"/>
          </a:p>
        </p:txBody>
      </p:sp>
    </p:spTree>
    <p:extLst>
      <p:ext uri="{BB962C8B-B14F-4D97-AF65-F5344CB8AC3E}">
        <p14:creationId xmlns:p14="http://schemas.microsoft.com/office/powerpoint/2010/main" val="2114689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ourselves</a:t>
            </a:r>
          </a:p>
        </p:txBody>
      </p:sp>
      <p:sp>
        <p:nvSpPr>
          <p:cNvPr id="4" name="Slide Number Placeholder 3"/>
          <p:cNvSpPr>
            <a:spLocks noGrp="1"/>
          </p:cNvSpPr>
          <p:nvPr>
            <p:ph type="sldNum" sz="quarter" idx="5"/>
          </p:nvPr>
        </p:nvSpPr>
        <p:spPr/>
        <p:txBody>
          <a:bodyPr/>
          <a:lstStyle/>
          <a:p>
            <a:fld id="{A5F0B12C-DBB1-4567-9E24-85B1472B2859}" type="slidenum">
              <a:rPr lang="en-GB" smtClean="0"/>
              <a:t>12</a:t>
            </a:fld>
            <a:endParaRPr lang="en-GB"/>
          </a:p>
        </p:txBody>
      </p:sp>
    </p:spTree>
    <p:extLst>
      <p:ext uri="{BB962C8B-B14F-4D97-AF65-F5344CB8AC3E}">
        <p14:creationId xmlns:p14="http://schemas.microsoft.com/office/powerpoint/2010/main" val="1688881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Natasha </a:t>
            </a:r>
          </a:p>
        </p:txBody>
      </p:sp>
      <p:sp>
        <p:nvSpPr>
          <p:cNvPr id="4" name="Slide Number Placeholder 3"/>
          <p:cNvSpPr>
            <a:spLocks noGrp="1"/>
          </p:cNvSpPr>
          <p:nvPr>
            <p:ph type="sldNum" sz="quarter" idx="5"/>
          </p:nvPr>
        </p:nvSpPr>
        <p:spPr/>
        <p:txBody>
          <a:bodyPr/>
          <a:lstStyle/>
          <a:p>
            <a:fld id="{A5F0B12C-DBB1-4567-9E24-85B1472B2859}" type="slidenum">
              <a:rPr lang="en-GB" smtClean="0"/>
              <a:t>13</a:t>
            </a:fld>
            <a:endParaRPr lang="en-GB"/>
          </a:p>
        </p:txBody>
      </p:sp>
    </p:spTree>
    <p:extLst>
      <p:ext uri="{BB962C8B-B14F-4D97-AF65-F5344CB8AC3E}">
        <p14:creationId xmlns:p14="http://schemas.microsoft.com/office/powerpoint/2010/main" val="4130749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14</a:t>
            </a:fld>
            <a:endParaRPr lang="en-GB"/>
          </a:p>
        </p:txBody>
      </p:sp>
    </p:spTree>
    <p:extLst>
      <p:ext uri="{BB962C8B-B14F-4D97-AF65-F5344CB8AC3E}">
        <p14:creationId xmlns:p14="http://schemas.microsoft.com/office/powerpoint/2010/main" val="2283412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Gayathri </a:t>
            </a:r>
          </a:p>
        </p:txBody>
      </p:sp>
      <p:sp>
        <p:nvSpPr>
          <p:cNvPr id="4" name="Slide Number Placeholder 3"/>
          <p:cNvSpPr>
            <a:spLocks noGrp="1"/>
          </p:cNvSpPr>
          <p:nvPr>
            <p:ph type="sldNum" sz="quarter" idx="5"/>
          </p:nvPr>
        </p:nvSpPr>
        <p:spPr/>
        <p:txBody>
          <a:bodyPr/>
          <a:lstStyle/>
          <a:p>
            <a:fld id="{A5F0B12C-DBB1-4567-9E24-85B1472B2859}" type="slidenum">
              <a:rPr lang="en-GB" smtClean="0"/>
              <a:t>17</a:t>
            </a:fld>
            <a:endParaRPr lang="en-GB"/>
          </a:p>
        </p:txBody>
      </p:sp>
    </p:spTree>
    <p:extLst>
      <p:ext uri="{BB962C8B-B14F-4D97-AF65-F5344CB8AC3E}">
        <p14:creationId xmlns:p14="http://schemas.microsoft.com/office/powerpoint/2010/main" val="1290835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Michelle </a:t>
            </a:r>
          </a:p>
        </p:txBody>
      </p:sp>
      <p:sp>
        <p:nvSpPr>
          <p:cNvPr id="4" name="Slide Number Placeholder 3"/>
          <p:cNvSpPr>
            <a:spLocks noGrp="1"/>
          </p:cNvSpPr>
          <p:nvPr>
            <p:ph type="sldNum" sz="quarter" idx="5"/>
          </p:nvPr>
        </p:nvSpPr>
        <p:spPr/>
        <p:txBody>
          <a:bodyPr/>
          <a:lstStyle/>
          <a:p>
            <a:fld id="{A5F0B12C-DBB1-4567-9E24-85B1472B2859}" type="slidenum">
              <a:rPr lang="en-GB" smtClean="0"/>
              <a:t>18</a:t>
            </a:fld>
            <a:endParaRPr lang="en-GB"/>
          </a:p>
        </p:txBody>
      </p:sp>
    </p:spTree>
    <p:extLst>
      <p:ext uri="{BB962C8B-B14F-4D97-AF65-F5344CB8AC3E}">
        <p14:creationId xmlns:p14="http://schemas.microsoft.com/office/powerpoint/2010/main" val="81353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19</a:t>
            </a:fld>
            <a:endParaRPr lang="en-GB"/>
          </a:p>
        </p:txBody>
      </p:sp>
    </p:spTree>
    <p:extLst>
      <p:ext uri="{BB962C8B-B14F-4D97-AF65-F5344CB8AC3E}">
        <p14:creationId xmlns:p14="http://schemas.microsoft.com/office/powerpoint/2010/main" val="3315542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Michelle </a:t>
            </a:r>
          </a:p>
        </p:txBody>
      </p:sp>
      <p:sp>
        <p:nvSpPr>
          <p:cNvPr id="4" name="Slide Number Placeholder 3"/>
          <p:cNvSpPr>
            <a:spLocks noGrp="1"/>
          </p:cNvSpPr>
          <p:nvPr>
            <p:ph type="sldNum" sz="quarter" idx="5"/>
          </p:nvPr>
        </p:nvSpPr>
        <p:spPr/>
        <p:txBody>
          <a:bodyPr/>
          <a:lstStyle/>
          <a:p>
            <a:fld id="{A5F0B12C-DBB1-4567-9E24-85B1472B2859}" type="slidenum">
              <a:rPr lang="en-GB" smtClean="0"/>
              <a:t>20</a:t>
            </a:fld>
            <a:endParaRPr lang="en-GB"/>
          </a:p>
        </p:txBody>
      </p:sp>
    </p:spTree>
    <p:extLst>
      <p:ext uri="{BB962C8B-B14F-4D97-AF65-F5344CB8AC3E}">
        <p14:creationId xmlns:p14="http://schemas.microsoft.com/office/powerpoint/2010/main" val="1243680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21</a:t>
            </a:fld>
            <a:endParaRPr lang="en-GB"/>
          </a:p>
        </p:txBody>
      </p:sp>
    </p:spTree>
    <p:extLst>
      <p:ext uri="{BB962C8B-B14F-4D97-AF65-F5344CB8AC3E}">
        <p14:creationId xmlns:p14="http://schemas.microsoft.com/office/powerpoint/2010/main" val="2102078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Gayathri </a:t>
            </a:r>
          </a:p>
        </p:txBody>
      </p:sp>
      <p:sp>
        <p:nvSpPr>
          <p:cNvPr id="4" name="Slide Number Placeholder 3"/>
          <p:cNvSpPr>
            <a:spLocks noGrp="1"/>
          </p:cNvSpPr>
          <p:nvPr>
            <p:ph type="sldNum" sz="quarter" idx="5"/>
          </p:nvPr>
        </p:nvSpPr>
        <p:spPr/>
        <p:txBody>
          <a:bodyPr/>
          <a:lstStyle/>
          <a:p>
            <a:fld id="{A5F0B12C-DBB1-4567-9E24-85B1472B2859}" type="slidenum">
              <a:rPr lang="en-GB" smtClean="0"/>
              <a:t>22</a:t>
            </a:fld>
            <a:endParaRPr lang="en-GB"/>
          </a:p>
        </p:txBody>
      </p:sp>
    </p:spTree>
    <p:extLst>
      <p:ext uri="{BB962C8B-B14F-4D97-AF65-F5344CB8AC3E}">
        <p14:creationId xmlns:p14="http://schemas.microsoft.com/office/powerpoint/2010/main" val="27200321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Natasha </a:t>
            </a:r>
          </a:p>
        </p:txBody>
      </p:sp>
      <p:sp>
        <p:nvSpPr>
          <p:cNvPr id="4" name="Slide Number Placeholder 3"/>
          <p:cNvSpPr>
            <a:spLocks noGrp="1"/>
          </p:cNvSpPr>
          <p:nvPr>
            <p:ph type="sldNum" sz="quarter" idx="5"/>
          </p:nvPr>
        </p:nvSpPr>
        <p:spPr/>
        <p:txBody>
          <a:bodyPr/>
          <a:lstStyle/>
          <a:p>
            <a:fld id="{A5F0B12C-DBB1-4567-9E24-85B1472B2859}" type="slidenum">
              <a:rPr lang="en-GB" smtClean="0"/>
              <a:t>23</a:t>
            </a:fld>
            <a:endParaRPr lang="en-GB"/>
          </a:p>
        </p:txBody>
      </p:sp>
    </p:spTree>
    <p:extLst>
      <p:ext uri="{BB962C8B-B14F-4D97-AF65-F5344CB8AC3E}">
        <p14:creationId xmlns:p14="http://schemas.microsoft.com/office/powerpoint/2010/main" val="36338195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Natasha </a:t>
            </a:r>
          </a:p>
        </p:txBody>
      </p:sp>
      <p:sp>
        <p:nvSpPr>
          <p:cNvPr id="4" name="Slide Number Placeholder 3"/>
          <p:cNvSpPr>
            <a:spLocks noGrp="1"/>
          </p:cNvSpPr>
          <p:nvPr>
            <p:ph type="sldNum" sz="quarter" idx="5"/>
          </p:nvPr>
        </p:nvSpPr>
        <p:spPr/>
        <p:txBody>
          <a:bodyPr/>
          <a:lstStyle/>
          <a:p>
            <a:fld id="{A5F0B12C-DBB1-4567-9E24-85B1472B2859}" type="slidenum">
              <a:rPr lang="en-GB" smtClean="0"/>
              <a:t>24</a:t>
            </a:fld>
            <a:endParaRPr lang="en-GB"/>
          </a:p>
        </p:txBody>
      </p:sp>
    </p:spTree>
    <p:extLst>
      <p:ext uri="{BB962C8B-B14F-4D97-AF65-F5344CB8AC3E}">
        <p14:creationId xmlns:p14="http://schemas.microsoft.com/office/powerpoint/2010/main" val="3444248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Michelle </a:t>
            </a:r>
          </a:p>
        </p:txBody>
      </p:sp>
      <p:sp>
        <p:nvSpPr>
          <p:cNvPr id="4" name="Slide Number Placeholder 3"/>
          <p:cNvSpPr>
            <a:spLocks noGrp="1"/>
          </p:cNvSpPr>
          <p:nvPr>
            <p:ph type="sldNum" sz="quarter" idx="5"/>
          </p:nvPr>
        </p:nvSpPr>
        <p:spPr/>
        <p:txBody>
          <a:bodyPr/>
          <a:lstStyle/>
          <a:p>
            <a:fld id="{A5F0B12C-DBB1-4567-9E24-85B1472B2859}" type="slidenum">
              <a:rPr lang="en-GB" smtClean="0"/>
              <a:t>25</a:t>
            </a:fld>
            <a:endParaRPr lang="en-GB"/>
          </a:p>
        </p:txBody>
      </p:sp>
    </p:spTree>
    <p:extLst>
      <p:ext uri="{BB962C8B-B14F-4D97-AF65-F5344CB8AC3E}">
        <p14:creationId xmlns:p14="http://schemas.microsoft.com/office/powerpoint/2010/main" val="358476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26</a:t>
            </a:fld>
            <a:endParaRPr lang="en-GB"/>
          </a:p>
        </p:txBody>
      </p:sp>
    </p:spTree>
    <p:extLst>
      <p:ext uri="{BB962C8B-B14F-4D97-AF65-F5344CB8AC3E}">
        <p14:creationId xmlns:p14="http://schemas.microsoft.com/office/powerpoint/2010/main" val="1539664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Lindsey </a:t>
            </a:r>
          </a:p>
        </p:txBody>
      </p:sp>
      <p:sp>
        <p:nvSpPr>
          <p:cNvPr id="4" name="Slide Number Placeholder 3"/>
          <p:cNvSpPr>
            <a:spLocks noGrp="1"/>
          </p:cNvSpPr>
          <p:nvPr>
            <p:ph type="sldNum" sz="quarter" idx="5"/>
          </p:nvPr>
        </p:nvSpPr>
        <p:spPr/>
        <p:txBody>
          <a:bodyPr/>
          <a:lstStyle/>
          <a:p>
            <a:fld id="{A5F0B12C-DBB1-4567-9E24-85B1472B2859}" type="slidenum">
              <a:rPr lang="en-GB" smtClean="0"/>
              <a:t>27</a:t>
            </a:fld>
            <a:endParaRPr lang="en-GB"/>
          </a:p>
        </p:txBody>
      </p:sp>
    </p:spTree>
    <p:extLst>
      <p:ext uri="{BB962C8B-B14F-4D97-AF65-F5344CB8AC3E}">
        <p14:creationId xmlns:p14="http://schemas.microsoft.com/office/powerpoint/2010/main" val="2718446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596A1-EF2F-4446-8A07-2725C16D94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91015B-D291-4331-B58C-DCB720C7AF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DDA8BA-8378-4A0C-B451-FB25A92A7F5E}"/>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32CC7B5B-2DBD-4986-BA74-BE653012BD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7C26FF-0F35-46F2-86E0-21483ED45688}"/>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2216844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AFF2-E339-4507-ADB8-14DF637578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78181E-8BDA-4201-B07C-B30FB4CB67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DFE3A3-F1DF-41F6-AF5C-FE78C047C2BE}"/>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721DA4D5-2644-4406-91E4-135B19ED5D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F7BB2B-3139-45A6-B487-E0FC34AC6D87}"/>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433856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9B15E-AFCB-4F3E-92E6-A723BB664D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5ECF5C-0B3B-488A-B56A-00C6186E44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3AB86D-8BE1-4417-A220-295CC60B93B9}"/>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B3A2ACE8-DA54-47AE-8A0A-66A98EFD24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13667-0AA6-4AC7-909C-D35C0C7B289C}"/>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3521210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C4370-65AD-4AA3-961B-D2B4B379E7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ECC3D7-3F90-4093-87DF-AB8D61F9C8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0A93A8-67EE-4F09-9B60-053BD82207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746053B-00D0-4CFA-A1EE-E29D1976FDDB}"/>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6" name="Footer Placeholder 5">
            <a:extLst>
              <a:ext uri="{FF2B5EF4-FFF2-40B4-BE49-F238E27FC236}">
                <a16:creationId xmlns:a16="http://schemas.microsoft.com/office/drawing/2014/main" id="{C04A6B3F-3849-4420-B78F-C659372D75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6DE160-AC3F-4A18-8F56-8CBFB5C1F207}"/>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949343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956C8-6D75-408B-A8F5-53848F8BB01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3A3D9E-47C3-471F-8F5A-4977C65211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25FFB7-8027-4C19-AA91-8CA7871B5ED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78B876-CACE-49FF-A556-F9F0941BD7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9F8948-A721-4BD6-9167-9E93E1B60C9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341DF7-1DB1-4342-A408-E0DF0C032E16}"/>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8" name="Footer Placeholder 7">
            <a:extLst>
              <a:ext uri="{FF2B5EF4-FFF2-40B4-BE49-F238E27FC236}">
                <a16:creationId xmlns:a16="http://schemas.microsoft.com/office/drawing/2014/main" id="{351737E7-5517-46C8-9CCC-8D60C86F3E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3DDC52-D305-47E0-8756-1088006BFE7A}"/>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2918788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86019-D8A4-459D-89AB-5901F109E09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2B6A6FA-8F9B-4019-A503-192BF64FD6FB}"/>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4" name="Footer Placeholder 3">
            <a:extLst>
              <a:ext uri="{FF2B5EF4-FFF2-40B4-BE49-F238E27FC236}">
                <a16:creationId xmlns:a16="http://schemas.microsoft.com/office/drawing/2014/main" id="{9AFA570E-8062-4680-B7A0-F2B59C3E79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E42E47-4CFC-41E7-9F4B-411C061DCC89}"/>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1221417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B8DA27-7969-4662-A94A-4431EECAD057}"/>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3" name="Footer Placeholder 2">
            <a:extLst>
              <a:ext uri="{FF2B5EF4-FFF2-40B4-BE49-F238E27FC236}">
                <a16:creationId xmlns:a16="http://schemas.microsoft.com/office/drawing/2014/main" id="{3648EA98-1EDE-421C-8B0B-CB0DA62EBD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543CF3-13F3-4CC0-9809-B7E3C77CFF3A}"/>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3193316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1C8CD-9D2B-4BBB-8B91-54BFD3FF56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F626DA-9F56-4B5B-A0C5-9B5690F43F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59419D-E230-47EC-9118-2E40FE6748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29D510-C04F-4C27-8CB0-D61B4F8F3AE4}"/>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6" name="Footer Placeholder 5">
            <a:extLst>
              <a:ext uri="{FF2B5EF4-FFF2-40B4-BE49-F238E27FC236}">
                <a16:creationId xmlns:a16="http://schemas.microsoft.com/office/drawing/2014/main" id="{79B0D652-ACFF-44E1-AA0A-5BD81B7DDB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CF8E57-DD25-40A8-BC99-B6EA2D080029}"/>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2203938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66C53-15FB-4A68-9866-DA4857C68A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172945-0246-4584-8BEF-7DCD693E2C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CFAFB6-67CA-4D9A-83BC-A7E274DCCE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881714-6948-4958-9E85-18A2BF0A7A5A}"/>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6" name="Footer Placeholder 5">
            <a:extLst>
              <a:ext uri="{FF2B5EF4-FFF2-40B4-BE49-F238E27FC236}">
                <a16:creationId xmlns:a16="http://schemas.microsoft.com/office/drawing/2014/main" id="{CB479886-225E-4898-8ABC-EB605E0058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20E5CD-169D-4830-A403-4CA51C92A4FB}"/>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1056454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A6FCD-65D8-4575-B2AE-61B972D06C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D5DB12-7DDB-44EA-A58E-1B43C60EB5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DC20C3-7539-43FE-A226-DB2760D3AFBF}"/>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87C88090-B711-422D-895F-EBE1BA20E6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BF5C3-764F-4F26-976B-9DEF0575C841}"/>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1447009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45D418-7D05-4D48-A207-D301903837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EE5B4D-44D3-4BC8-8DA4-FA9CB86AB2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F63B93-0259-4CEF-AFAC-33F529AC4C2C}"/>
              </a:ext>
            </a:extLst>
          </p:cNvPr>
          <p:cNvSpPr>
            <a:spLocks noGrp="1"/>
          </p:cNvSpPr>
          <p:nvPr>
            <p:ph type="dt" sz="half" idx="10"/>
          </p:nvPr>
        </p:nvSpPr>
        <p:spPr/>
        <p:txBody>
          <a:body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C082E208-5C44-44DB-AAF5-9DE122BF39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F141BE-B705-4B80-B465-0A9A6C8FC77E}"/>
              </a:ext>
            </a:extLst>
          </p:cNvPr>
          <p:cNvSpPr>
            <a:spLocks noGrp="1"/>
          </p:cNvSpPr>
          <p:nvPr>
            <p:ph type="sldNum" sz="quarter" idx="12"/>
          </p:nvPr>
        </p:nvSpPr>
        <p:spPr/>
        <p:txBody>
          <a:bodyPr/>
          <a:lstStyle/>
          <a:p>
            <a:fld id="{1897E647-A671-4099-B15E-B601E9FF6A3A}" type="slidenum">
              <a:rPr lang="en-GB" smtClean="0"/>
              <a:t>‹#›</a:t>
            </a:fld>
            <a:endParaRPr lang="en-GB"/>
          </a:p>
        </p:txBody>
      </p:sp>
    </p:spTree>
    <p:extLst>
      <p:ext uri="{BB962C8B-B14F-4D97-AF65-F5344CB8AC3E}">
        <p14:creationId xmlns:p14="http://schemas.microsoft.com/office/powerpoint/2010/main" val="4233073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1484785"/>
            <a:ext cx="10558197" cy="1470025"/>
          </a:xfrm>
        </p:spPr>
        <p:txBody>
          <a:bodyPr anchor="t"/>
          <a:lstStyle>
            <a:lvl1pPr>
              <a:defRPr/>
            </a:lvl1pPr>
          </a:lstStyle>
          <a:p>
            <a:r>
              <a:rPr lang="en-US" dirty="0"/>
              <a:t>Click to add title</a:t>
            </a:r>
            <a:endParaRPr lang="en-GB" dirty="0"/>
          </a:p>
        </p:txBody>
      </p:sp>
      <p:sp>
        <p:nvSpPr>
          <p:cNvPr id="3" name="Subtitle 2"/>
          <p:cNvSpPr>
            <a:spLocks noGrp="1"/>
          </p:cNvSpPr>
          <p:nvPr>
            <p:ph type="subTitle" idx="1" hasCustomPrompt="1"/>
          </p:nvPr>
        </p:nvSpPr>
        <p:spPr>
          <a:xfrm>
            <a:off x="911424" y="2924944"/>
            <a:ext cx="10561173" cy="79208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subtitle</a:t>
            </a:r>
            <a:endParaRPr lang="en-GB" dirty="0"/>
          </a:p>
        </p:txBody>
      </p:sp>
    </p:spTree>
    <p:extLst>
      <p:ext uri="{BB962C8B-B14F-4D97-AF65-F5344CB8AC3E}">
        <p14:creationId xmlns:p14="http://schemas.microsoft.com/office/powerpoint/2010/main" val="998375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362806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48770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784305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798309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458386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37055669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3740512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1040682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42256820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5004071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36330317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34450736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singl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8" y="1916114"/>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spTree>
    <p:extLst>
      <p:ext uri="{BB962C8B-B14F-4D97-AF65-F5344CB8AC3E}">
        <p14:creationId xmlns:p14="http://schemas.microsoft.com/office/powerpoint/2010/main" val="31757002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 column with photo o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7" y="1700809"/>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numCol="2"/>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pic>
        <p:nvPicPr>
          <p:cNvPr id="5" name="Picture 4" descr="Speech-bubble.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75786" y="2187293"/>
            <a:ext cx="4333903" cy="3631175"/>
          </a:xfrm>
          <a:prstGeom prst="rect">
            <a:avLst/>
          </a:prstGeom>
        </p:spPr>
      </p:pic>
      <p:sp>
        <p:nvSpPr>
          <p:cNvPr id="6" name="Picture Placeholder 6"/>
          <p:cNvSpPr>
            <a:spLocks noGrp="1"/>
          </p:cNvSpPr>
          <p:nvPr>
            <p:ph type="pic" sz="quarter" idx="12"/>
          </p:nvPr>
        </p:nvSpPr>
        <p:spPr>
          <a:xfrm>
            <a:off x="7536161" y="2492897"/>
            <a:ext cx="3613151" cy="2725283"/>
          </a:xfrm>
          <a:prstGeom prst="ellipse">
            <a:avLst/>
          </a:prstGeom>
        </p:spPr>
        <p:txBody>
          <a:bodyPr/>
          <a:lstStyle/>
          <a:p>
            <a:endParaRPr lang="en-GB" dirty="0"/>
          </a:p>
        </p:txBody>
      </p:sp>
    </p:spTree>
    <p:extLst>
      <p:ext uri="{BB962C8B-B14F-4D97-AF65-F5344CB8AC3E}">
        <p14:creationId xmlns:p14="http://schemas.microsoft.com/office/powerpoint/2010/main" val="5243772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lvl1pPr>
              <a:defRPr sz="2700">
                <a:solidFill>
                  <a:srgbClr val="4D5C6D"/>
                </a:solidFill>
                <a:latin typeface="Arial Rounded MT Bold" panose="020F0704030504030204" pitchFamily="34" charset="0"/>
              </a:defRPr>
            </a:lvl1pPr>
            <a:lvl2pPr marL="0" indent="0">
              <a:defRPr sz="2000">
                <a:latin typeface="Arial" panose="020B0604020202020204" pitchFamily="34" charset="0"/>
                <a:cs typeface="Arial" panose="020B0604020202020204" pitchFamily="34" charset="0"/>
              </a:defRPr>
            </a:lvl2p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19884959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sp>
        <p:nvSpPr>
          <p:cNvPr id="8"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27349440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0376546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41355403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32799206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115110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32089105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8077684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1812013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844824"/>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945816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376181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image" Target="../media/image4.jpeg"/><Relationship Id="rId2" Type="http://schemas.openxmlformats.org/officeDocument/2006/relationships/slideLayout" Target="../slideLayouts/slideLayout24.xml"/><Relationship Id="rId16" Type="http://schemas.openxmlformats.org/officeDocument/2006/relationships/theme" Target="../theme/theme3.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DD8E5A-3214-48EA-BE97-0302B6F501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F4B68B-6359-4A73-B41E-B262B3E52A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FDC060-43E7-490C-8E4C-37CC56F734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7C61A-E8AD-4786-8A96-D55189BBA28A}" type="datetimeFigureOut">
              <a:rPr lang="en-GB" smtClean="0"/>
              <a:t>24/06/2026</a:t>
            </a:fld>
            <a:endParaRPr lang="en-GB"/>
          </a:p>
        </p:txBody>
      </p:sp>
      <p:sp>
        <p:nvSpPr>
          <p:cNvPr id="5" name="Footer Placeholder 4">
            <a:extLst>
              <a:ext uri="{FF2B5EF4-FFF2-40B4-BE49-F238E27FC236}">
                <a16:creationId xmlns:a16="http://schemas.microsoft.com/office/drawing/2014/main" id="{F8109463-5840-4B0E-BA39-90AE1DBBEC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1884283-16D9-4629-A903-03CFA8CE37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97E647-A671-4099-B15E-B601E9FF6A3A}" type="slidenum">
              <a:rPr lang="en-GB" smtClean="0"/>
              <a:t>‹#›</a:t>
            </a:fld>
            <a:endParaRPr lang="en-GB"/>
          </a:p>
        </p:txBody>
      </p:sp>
    </p:spTree>
    <p:extLst>
      <p:ext uri="{BB962C8B-B14F-4D97-AF65-F5344CB8AC3E}">
        <p14:creationId xmlns:p14="http://schemas.microsoft.com/office/powerpoint/2010/main" val="3165166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ackground wave-01.jp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Box 2"/>
          <p:cNvSpPr txBox="1">
            <a:spLocks noChangeArrowheads="1"/>
          </p:cNvSpPr>
          <p:nvPr/>
        </p:nvSpPr>
        <p:spPr bwMode="auto">
          <a:xfrm>
            <a:off x="914401" y="5910228"/>
            <a:ext cx="4042833" cy="505812"/>
          </a:xfrm>
          <a:prstGeom prst="rect">
            <a:avLst/>
          </a:prstGeom>
          <a:noFill/>
          <a:ln w="9525">
            <a:noFill/>
            <a:miter lim="800000"/>
            <a:headEnd/>
            <a:tailEnd/>
          </a:ln>
        </p:spPr>
        <p:txBody>
          <a:bodyPr rot="0" vert="horz" wrap="square" lIns="91440" tIns="45720" rIns="91440" bIns="45720" anchor="t" anchorCtr="0">
            <a:noAutofit/>
          </a:bodyPr>
          <a:lstStyle/>
          <a:p>
            <a:pPr>
              <a:spcBef>
                <a:spcPts val="1000"/>
              </a:spcBef>
              <a:spcAft>
                <a:spcPts val="0"/>
              </a:spcAft>
            </a:pPr>
            <a:r>
              <a:rPr lang="en-US" sz="1800" b="1" dirty="0" err="1">
                <a:solidFill>
                  <a:srgbClr val="FFFFFF"/>
                </a:solidFill>
                <a:effectLst/>
                <a:latin typeface="Calibri"/>
                <a:ea typeface="ＭＳ ゴシック"/>
                <a:cs typeface="Times New Roman"/>
              </a:rPr>
              <a:t>www.leicspart.nhs.uk</a:t>
            </a:r>
            <a:endParaRPr lang="en-GB" sz="1300" b="1" dirty="0">
              <a:solidFill>
                <a:srgbClr val="4F81BD"/>
              </a:solidFill>
              <a:effectLst/>
              <a:latin typeface="Calibri"/>
              <a:ea typeface="ＭＳ ゴシック"/>
              <a:cs typeface="Times New Roman"/>
            </a:endParaRPr>
          </a:p>
        </p:txBody>
      </p:sp>
      <p:pic>
        <p:nvPicPr>
          <p:cNvPr id="10" name="Picture 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83070" y="35189"/>
            <a:ext cx="5516567" cy="1859049"/>
          </a:xfrm>
          <a:prstGeom prst="rect">
            <a:avLst/>
          </a:prstGeom>
        </p:spPr>
      </p:pic>
      <p:sp>
        <p:nvSpPr>
          <p:cNvPr id="2" name="Title Placeholder 1"/>
          <p:cNvSpPr>
            <a:spLocks noGrp="1"/>
          </p:cNvSpPr>
          <p:nvPr>
            <p:ph type="title"/>
          </p:nvPr>
        </p:nvSpPr>
        <p:spPr>
          <a:xfrm>
            <a:off x="431371" y="1484784"/>
            <a:ext cx="10972800" cy="1143000"/>
          </a:xfrm>
          <a:prstGeom prst="rect">
            <a:avLst/>
          </a:prstGeom>
        </p:spPr>
        <p:txBody>
          <a:bodyPr vert="horz" lIns="91440" tIns="45720" rIns="91440" bIns="45720" rtlCol="0" anchor="ctr">
            <a:normAutofit/>
          </a:bodyPr>
          <a:lstStyle/>
          <a:p>
            <a:r>
              <a:rPr lang="en-US" dirty="0"/>
              <a:t>Click to add presentation title</a:t>
            </a:r>
            <a:endParaRPr lang="en-GB" dirty="0"/>
          </a:p>
        </p:txBody>
      </p:sp>
      <p:sp>
        <p:nvSpPr>
          <p:cNvPr id="3" name="Text Placeholder 2"/>
          <p:cNvSpPr>
            <a:spLocks noGrp="1"/>
          </p:cNvSpPr>
          <p:nvPr>
            <p:ph type="body" idx="1"/>
          </p:nvPr>
        </p:nvSpPr>
        <p:spPr>
          <a:xfrm>
            <a:off x="431371" y="2910198"/>
            <a:ext cx="10972800" cy="806835"/>
          </a:xfrm>
          <a:prstGeom prst="rect">
            <a:avLst/>
          </a:prstGeom>
        </p:spPr>
        <p:txBody>
          <a:bodyPr vert="horz" lIns="91440" tIns="45720" rIns="91440" bIns="45720" rtlCol="0">
            <a:normAutofit/>
          </a:bodyPr>
          <a:lstStyle/>
          <a:p>
            <a:pPr lvl="0"/>
            <a:r>
              <a:rPr lang="en-US" dirty="0"/>
              <a:t>Click to add sub header</a:t>
            </a:r>
          </a:p>
        </p:txBody>
      </p:sp>
      <p:pic>
        <p:nvPicPr>
          <p:cNvPr id="11" name="Picture 10"/>
          <p:cNvPicPr/>
          <p:nvPr userDrawn="1"/>
        </p:nvPicPr>
        <p:blipFill>
          <a:blip r:embed="rId15" cstate="print">
            <a:extLst>
              <a:ext uri="{28A0092B-C50C-407E-A947-70E740481C1C}">
                <a14:useLocalDpi xmlns:a14="http://schemas.microsoft.com/office/drawing/2010/main" val="0"/>
              </a:ext>
            </a:extLst>
          </a:blip>
          <a:stretch>
            <a:fillRect/>
          </a:stretch>
        </p:blipFill>
        <p:spPr>
          <a:xfrm>
            <a:off x="623392" y="3714581"/>
            <a:ext cx="3840427" cy="1195333"/>
          </a:xfrm>
          <a:prstGeom prst="rect">
            <a:avLst/>
          </a:prstGeom>
        </p:spPr>
      </p:pic>
    </p:spTree>
    <p:extLst>
      <p:ext uri="{BB962C8B-B14F-4D97-AF65-F5344CB8AC3E}">
        <p14:creationId xmlns:p14="http://schemas.microsoft.com/office/powerpoint/2010/main" val="14627465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2700" b="1" kern="1200">
          <a:solidFill>
            <a:srgbClr val="4D5C6D"/>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Background wave-02-01.jp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0" y="55418"/>
            <a:ext cx="12192000" cy="6858000"/>
          </a:xfrm>
          <a:prstGeom prst="rect">
            <a:avLst/>
          </a:prstGeom>
        </p:spPr>
      </p:pic>
      <p:sp>
        <p:nvSpPr>
          <p:cNvPr id="2"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pic>
        <p:nvPicPr>
          <p:cNvPr id="5" name="Picture 4"/>
          <p:cNvPicPr/>
          <p:nvPr userDrawn="1"/>
        </p:nvPicPr>
        <p:blipFill>
          <a:blip r:embed="rId18" cstate="print">
            <a:extLst>
              <a:ext uri="{28A0092B-C50C-407E-A947-70E740481C1C}">
                <a14:useLocalDpi xmlns:a14="http://schemas.microsoft.com/office/drawing/2010/main" val="0"/>
              </a:ext>
            </a:extLst>
          </a:blip>
          <a:stretch>
            <a:fillRect/>
          </a:stretch>
        </p:blipFill>
        <p:spPr>
          <a:xfrm>
            <a:off x="1007435" y="5991384"/>
            <a:ext cx="2784309" cy="866616"/>
          </a:xfrm>
          <a:prstGeom prst="rect">
            <a:avLst/>
          </a:prstGeom>
        </p:spPr>
      </p:pic>
    </p:spTree>
    <p:extLst>
      <p:ext uri="{BB962C8B-B14F-4D97-AF65-F5344CB8AC3E}">
        <p14:creationId xmlns:p14="http://schemas.microsoft.com/office/powerpoint/2010/main" val="21455162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3200" b="1" kern="1200" baseline="0">
          <a:solidFill>
            <a:srgbClr val="4D5C6D"/>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ct val="20000"/>
        </a:spcBef>
        <a:buFontTx/>
        <a:buNone/>
        <a:defRPr sz="2000" kern="1200" baseline="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3pPr>
      <a:lvl4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4pPr>
      <a:lvl5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8.xml"/><Relationship Id="rId1" Type="http://schemas.openxmlformats.org/officeDocument/2006/relationships/video" Target="https://www.youtube.com/embed/ingdfLgmYI4?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birise Website Builder">
            <a:extLst>
              <a:ext uri="{FF2B5EF4-FFF2-40B4-BE49-F238E27FC236}">
                <a16:creationId xmlns:a16="http://schemas.microsoft.com/office/drawing/2014/main" id="{476ABFBC-9EE1-4E5A-9250-7C7B8C00C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55"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3387F914-EE1F-4E8A-9CD9-395ED74D4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2784"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E4FCAB-913D-424B-8F3A-043D3D6326D8}"/>
              </a:ext>
            </a:extLst>
          </p:cNvPr>
          <p:cNvSpPr txBox="1"/>
          <p:nvPr/>
        </p:nvSpPr>
        <p:spPr>
          <a:xfrm>
            <a:off x="1151644" y="2670128"/>
            <a:ext cx="11016927" cy="2492990"/>
          </a:xfrm>
          <a:prstGeom prst="rect">
            <a:avLst/>
          </a:prstGeom>
          <a:noFill/>
        </p:spPr>
        <p:txBody>
          <a:bodyPr wrap="none" rtlCol="0">
            <a:spAutoFit/>
          </a:bodyPr>
          <a:lstStyle/>
          <a:p>
            <a:pPr algn="ctr"/>
            <a:r>
              <a:rPr lang="en-GB" sz="6000" b="1" dirty="0">
                <a:latin typeface="Letter-join Print" panose="02000503000000020003" pitchFamily="50" charset="0"/>
              </a:rPr>
              <a:t>Welcome to Year 3 parent meeting</a:t>
            </a:r>
          </a:p>
          <a:p>
            <a:pPr algn="ctr"/>
            <a:endParaRPr lang="en-GB" sz="3200" dirty="0">
              <a:latin typeface="Letter-join Print" panose="02000503000000020003" pitchFamily="50" charset="0"/>
            </a:endParaRPr>
          </a:p>
          <a:p>
            <a:pPr algn="ctr"/>
            <a:endParaRPr lang="en-GB" sz="3200" dirty="0">
              <a:latin typeface="Letter-join Print" panose="02000503000000020003" pitchFamily="50" charset="0"/>
            </a:endParaRPr>
          </a:p>
          <a:p>
            <a:pPr algn="ctr"/>
            <a:r>
              <a:rPr lang="en-GB" sz="3200" dirty="0">
                <a:latin typeface="Letter-join Print" panose="02000503000000020003" pitchFamily="50" charset="0"/>
              </a:rPr>
              <a:t>Mission statement – Together we grow, achieve and thrive</a:t>
            </a:r>
          </a:p>
        </p:txBody>
      </p:sp>
    </p:spTree>
    <p:extLst>
      <p:ext uri="{BB962C8B-B14F-4D97-AF65-F5344CB8AC3E}">
        <p14:creationId xmlns:p14="http://schemas.microsoft.com/office/powerpoint/2010/main" val="176566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birise Website Builder">
            <a:extLst>
              <a:ext uri="{FF2B5EF4-FFF2-40B4-BE49-F238E27FC236}">
                <a16:creationId xmlns:a16="http://schemas.microsoft.com/office/drawing/2014/main" id="{476ABFBC-9EE1-4E5A-9250-7C7B8C00C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55"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3387F914-EE1F-4E8A-9CD9-395ED74D4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2784"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E4FCAB-913D-424B-8F3A-043D3D6326D8}"/>
              </a:ext>
            </a:extLst>
          </p:cNvPr>
          <p:cNvSpPr txBox="1"/>
          <p:nvPr/>
        </p:nvSpPr>
        <p:spPr>
          <a:xfrm>
            <a:off x="2089021" y="2670128"/>
            <a:ext cx="9142183" cy="2000548"/>
          </a:xfrm>
          <a:prstGeom prst="rect">
            <a:avLst/>
          </a:prstGeom>
          <a:noFill/>
        </p:spPr>
        <p:txBody>
          <a:bodyPr wrap="none" rtlCol="0">
            <a:spAutoFit/>
          </a:bodyPr>
          <a:lstStyle/>
          <a:p>
            <a:pPr algn="ctr"/>
            <a:r>
              <a:rPr lang="en-GB" sz="6000" b="1" dirty="0">
                <a:latin typeface="Letter-join Print" panose="02000503000000020003" pitchFamily="50" charset="0"/>
              </a:rPr>
              <a:t>Mental Health </a:t>
            </a:r>
            <a:r>
              <a:rPr lang="en-GB" sz="6000" b="1">
                <a:latin typeface="Letter-join Print" panose="02000503000000020003" pitchFamily="50" charset="0"/>
              </a:rPr>
              <a:t>Support Team</a:t>
            </a:r>
            <a:endParaRPr lang="en-GB" sz="6000" b="1" dirty="0">
              <a:latin typeface="Letter-join Print" panose="02000503000000020003" pitchFamily="50" charset="0"/>
            </a:endParaRPr>
          </a:p>
          <a:p>
            <a:pPr algn="ctr"/>
            <a:endParaRPr lang="en-GB" sz="3200" dirty="0">
              <a:latin typeface="Letter-join Print" panose="02000503000000020003" pitchFamily="50" charset="0"/>
            </a:endParaRPr>
          </a:p>
          <a:p>
            <a:pPr algn="ctr"/>
            <a:endParaRPr lang="en-GB" sz="3200" dirty="0">
              <a:latin typeface="Letter-join Print" panose="02000503000000020003" pitchFamily="50" charset="0"/>
            </a:endParaRPr>
          </a:p>
        </p:txBody>
      </p:sp>
    </p:spTree>
    <p:extLst>
      <p:ext uri="{BB962C8B-B14F-4D97-AF65-F5344CB8AC3E}">
        <p14:creationId xmlns:p14="http://schemas.microsoft.com/office/powerpoint/2010/main" val="344009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FC0D-E726-2BA5-7082-14CD09E52350}"/>
              </a:ext>
            </a:extLst>
          </p:cNvPr>
          <p:cNvSpPr>
            <a:spLocks noGrp="1"/>
          </p:cNvSpPr>
          <p:nvPr>
            <p:ph type="ctrTitle"/>
          </p:nvPr>
        </p:nvSpPr>
        <p:spPr>
          <a:xfrm>
            <a:off x="2423592" y="980728"/>
            <a:ext cx="8568952" cy="3024336"/>
          </a:xfrm>
        </p:spPr>
        <p:txBody>
          <a:bodyPr>
            <a:normAutofit/>
          </a:bodyPr>
          <a:lstStyle/>
          <a:p>
            <a:r>
              <a:rPr lang="en-GB" u="sng" dirty="0"/>
              <a:t>Welcome to the </a:t>
            </a:r>
            <a:br>
              <a:rPr lang="en-GB" u="sng" dirty="0"/>
            </a:br>
            <a:r>
              <a:rPr lang="en-GB" u="sng" dirty="0"/>
              <a:t>Mental Health Support</a:t>
            </a:r>
            <a:br>
              <a:rPr lang="en-GB" u="sng" dirty="0"/>
            </a:br>
            <a:r>
              <a:rPr lang="en-GB" u="sng" dirty="0"/>
              <a:t>Team!</a:t>
            </a:r>
            <a:r>
              <a:rPr lang="en-GB" dirty="0"/>
              <a:t> </a:t>
            </a:r>
          </a:p>
        </p:txBody>
      </p:sp>
    </p:spTree>
    <p:extLst>
      <p:ext uri="{BB962C8B-B14F-4D97-AF65-F5344CB8AC3E}">
        <p14:creationId xmlns:p14="http://schemas.microsoft.com/office/powerpoint/2010/main" val="401000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CCE64-0D1A-4C80-ABA7-D2D81E6C70EB}"/>
              </a:ext>
            </a:extLst>
          </p:cNvPr>
          <p:cNvSpPr>
            <a:spLocks noGrp="1"/>
          </p:cNvSpPr>
          <p:nvPr>
            <p:ph type="title"/>
          </p:nvPr>
        </p:nvSpPr>
        <p:spPr>
          <a:xfrm>
            <a:off x="1981200" y="404664"/>
            <a:ext cx="8229600" cy="864096"/>
          </a:xfrm>
        </p:spPr>
        <p:txBody>
          <a:bodyPr anchor="ctr">
            <a:normAutofit/>
          </a:bodyPr>
          <a:lstStyle/>
          <a:p>
            <a:r>
              <a:rPr lang="en-GB" b="1" dirty="0"/>
              <a:t>Introduction </a:t>
            </a:r>
          </a:p>
        </p:txBody>
      </p:sp>
      <p:pic>
        <p:nvPicPr>
          <p:cNvPr id="23" name="Picture 4" descr="Find support - Aspergillosis Patients &amp; Carers Support provided by the NHS  National Aspergillosis Centre, UK">
            <a:extLst>
              <a:ext uri="{FF2B5EF4-FFF2-40B4-BE49-F238E27FC236}">
                <a16:creationId xmlns:a16="http://schemas.microsoft.com/office/drawing/2014/main" id="{468B182B-0E3A-767B-C52D-59F8B4650E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8168" y="182192"/>
            <a:ext cx="2780478" cy="11677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F111E9-9899-810A-9392-D21AB81B7CED}"/>
              </a:ext>
            </a:extLst>
          </p:cNvPr>
          <p:cNvSpPr txBox="1"/>
          <p:nvPr/>
        </p:nvSpPr>
        <p:spPr>
          <a:xfrm>
            <a:off x="1825441" y="1370761"/>
            <a:ext cx="8541118" cy="5262979"/>
          </a:xfrm>
          <a:prstGeom prst="rect">
            <a:avLst/>
          </a:prstGeom>
          <a:noFill/>
        </p:spPr>
        <p:txBody>
          <a:bodyPr wrap="square" rtlCol="0">
            <a:spAutoFit/>
          </a:bodyPr>
          <a:lstStyle/>
          <a:p>
            <a:r>
              <a:rPr lang="en-GB" sz="2400" b="1" dirty="0">
                <a:solidFill>
                  <a:prstClr val="black"/>
                </a:solidFill>
                <a:latin typeface="Arial"/>
              </a:rPr>
              <a:t>We’re based in your child’s school. We help support the school and pupils with their mental health. You might see us doing assemblies, group work and offering events where we speak to teachers and parents. </a:t>
            </a:r>
          </a:p>
          <a:p>
            <a:endParaRPr lang="en-GB" sz="2400" b="1" dirty="0">
              <a:solidFill>
                <a:prstClr val="black"/>
              </a:solidFill>
              <a:latin typeface="Arial"/>
            </a:endParaRPr>
          </a:p>
          <a:p>
            <a:r>
              <a:rPr lang="en-GB" sz="2400" b="1" dirty="0">
                <a:solidFill>
                  <a:prstClr val="black"/>
                </a:solidFill>
                <a:latin typeface="Arial"/>
              </a:rPr>
              <a:t>We offer 1-1 short term support to children and parents which includes 6-8 weeks of low intensity support for moderate to mild mental health needs.</a:t>
            </a:r>
          </a:p>
          <a:p>
            <a:endParaRPr lang="en-GB" sz="2400" b="1" dirty="0">
              <a:solidFill>
                <a:prstClr val="black"/>
              </a:solidFill>
              <a:latin typeface="Arial"/>
            </a:endParaRPr>
          </a:p>
          <a:p>
            <a:r>
              <a:rPr lang="en-GB" sz="2400" b="1" dirty="0">
                <a:solidFill>
                  <a:prstClr val="black"/>
                </a:solidFill>
                <a:latin typeface="Arial"/>
              </a:rPr>
              <a:t>Your child can be referred to our service via school, the GP or self-referral.</a:t>
            </a:r>
          </a:p>
          <a:p>
            <a:endParaRPr lang="en-GB" sz="2400" b="1" dirty="0">
              <a:solidFill>
                <a:prstClr val="black"/>
              </a:solidFill>
              <a:latin typeface="Arial"/>
            </a:endParaRPr>
          </a:p>
          <a:p>
            <a:endParaRPr lang="en-GB" sz="2400" b="1" dirty="0">
              <a:solidFill>
                <a:prstClr val="black"/>
              </a:solidFill>
              <a:latin typeface="Arial"/>
            </a:endParaRPr>
          </a:p>
          <a:p>
            <a:endParaRPr lang="en-GB" sz="2400" dirty="0">
              <a:solidFill>
                <a:prstClr val="black"/>
              </a:solidFill>
              <a:latin typeface="Arial"/>
            </a:endParaRPr>
          </a:p>
        </p:txBody>
      </p:sp>
    </p:spTree>
    <p:extLst>
      <p:ext uri="{BB962C8B-B14F-4D97-AF65-F5344CB8AC3E}">
        <p14:creationId xmlns:p14="http://schemas.microsoft.com/office/powerpoint/2010/main" val="3688359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24C73-0833-FA46-7ED1-5658171BCC87}"/>
              </a:ext>
            </a:extLst>
          </p:cNvPr>
          <p:cNvSpPr>
            <a:spLocks noGrp="1"/>
          </p:cNvSpPr>
          <p:nvPr>
            <p:ph type="title"/>
          </p:nvPr>
        </p:nvSpPr>
        <p:spPr>
          <a:xfrm>
            <a:off x="1919536" y="764704"/>
            <a:ext cx="8445624" cy="1614506"/>
          </a:xfrm>
        </p:spPr>
        <p:txBody>
          <a:bodyPr>
            <a:normAutofit fontScale="90000"/>
          </a:bodyPr>
          <a:lstStyle/>
          <a:p>
            <a:pPr algn="ctr"/>
            <a:r>
              <a:rPr lang="en-US" dirty="0">
                <a:solidFill>
                  <a:srgbClr val="66485E"/>
                </a:solidFill>
                <a:latin typeface="Ubuntu Bold"/>
              </a:rPr>
              <a:t>We ALL have mental health</a:t>
            </a:r>
            <a:br>
              <a:rPr lang="en-US" dirty="0">
                <a:solidFill>
                  <a:srgbClr val="66485E"/>
                </a:solidFill>
                <a:latin typeface="Ubuntu Bold"/>
              </a:rPr>
            </a:br>
            <a:r>
              <a:rPr lang="en-US" dirty="0">
                <a:solidFill>
                  <a:srgbClr val="545454"/>
                </a:solidFill>
                <a:latin typeface="Ubuntu Bold"/>
              </a:rPr>
              <a:t>Mental Health affects our...</a:t>
            </a:r>
            <a:br>
              <a:rPr lang="en-US" dirty="0">
                <a:solidFill>
                  <a:srgbClr val="545454"/>
                </a:solidFill>
                <a:latin typeface="Ubuntu Bold"/>
              </a:rPr>
            </a:br>
            <a:endParaRPr lang="en-GB" dirty="0"/>
          </a:p>
        </p:txBody>
      </p:sp>
      <p:grpSp>
        <p:nvGrpSpPr>
          <p:cNvPr id="4" name="Group 6">
            <a:extLst>
              <a:ext uri="{FF2B5EF4-FFF2-40B4-BE49-F238E27FC236}">
                <a16:creationId xmlns:a16="http://schemas.microsoft.com/office/drawing/2014/main" id="{29190C78-2A98-D170-232C-FEF5A6ADA027}"/>
              </a:ext>
            </a:extLst>
          </p:cNvPr>
          <p:cNvGrpSpPr>
            <a:grpSpLocks noChangeAspect="1"/>
          </p:cNvGrpSpPr>
          <p:nvPr/>
        </p:nvGrpSpPr>
        <p:grpSpPr>
          <a:xfrm>
            <a:off x="1839491" y="2852224"/>
            <a:ext cx="1881336" cy="1881336"/>
            <a:chOff x="0" y="0"/>
            <a:chExt cx="6350000" cy="6350000"/>
          </a:xfrm>
        </p:grpSpPr>
        <p:sp>
          <p:nvSpPr>
            <p:cNvPr id="5" name="Freeform 7">
              <a:extLst>
                <a:ext uri="{FF2B5EF4-FFF2-40B4-BE49-F238E27FC236}">
                  <a16:creationId xmlns:a16="http://schemas.microsoft.com/office/drawing/2014/main" id="{1F2461A3-9B0E-0F75-80D2-A67B8AC7705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51" r="-51"/>
              </a:stretch>
            </a:blipFill>
          </p:spPr>
          <p:txBody>
            <a:bodyPr/>
            <a:lstStyle/>
            <a:p>
              <a:endParaRPr lang="en-GB">
                <a:solidFill>
                  <a:prstClr val="black"/>
                </a:solidFill>
                <a:latin typeface="Arial"/>
              </a:endParaRPr>
            </a:p>
          </p:txBody>
        </p:sp>
      </p:grpSp>
      <p:grpSp>
        <p:nvGrpSpPr>
          <p:cNvPr id="6" name="Group 8">
            <a:extLst>
              <a:ext uri="{FF2B5EF4-FFF2-40B4-BE49-F238E27FC236}">
                <a16:creationId xmlns:a16="http://schemas.microsoft.com/office/drawing/2014/main" id="{80D4B8FD-FD69-5353-2F00-19251432F688}"/>
              </a:ext>
            </a:extLst>
          </p:cNvPr>
          <p:cNvGrpSpPr>
            <a:grpSpLocks noChangeAspect="1"/>
          </p:cNvGrpSpPr>
          <p:nvPr/>
        </p:nvGrpSpPr>
        <p:grpSpPr>
          <a:xfrm>
            <a:off x="3952781" y="2672739"/>
            <a:ext cx="1881712" cy="1881712"/>
            <a:chOff x="0" y="0"/>
            <a:chExt cx="6350000" cy="6350000"/>
          </a:xfrm>
        </p:grpSpPr>
        <p:sp>
          <p:nvSpPr>
            <p:cNvPr id="7" name="Freeform 9">
              <a:extLst>
                <a:ext uri="{FF2B5EF4-FFF2-40B4-BE49-F238E27FC236}">
                  <a16:creationId xmlns:a16="http://schemas.microsoft.com/office/drawing/2014/main" id="{4B7DF3F0-F829-6F08-8134-170952283389}"/>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4"/>
              <a:stretch>
                <a:fillRect t="-20553" b="-4171"/>
              </a:stretch>
            </a:blipFill>
          </p:spPr>
          <p:txBody>
            <a:bodyPr/>
            <a:lstStyle/>
            <a:p>
              <a:endParaRPr lang="en-GB">
                <a:solidFill>
                  <a:prstClr val="black"/>
                </a:solidFill>
                <a:latin typeface="Arial"/>
              </a:endParaRPr>
            </a:p>
          </p:txBody>
        </p:sp>
      </p:grpSp>
      <p:grpSp>
        <p:nvGrpSpPr>
          <p:cNvPr id="8" name="Group 4">
            <a:extLst>
              <a:ext uri="{FF2B5EF4-FFF2-40B4-BE49-F238E27FC236}">
                <a16:creationId xmlns:a16="http://schemas.microsoft.com/office/drawing/2014/main" id="{A144CFC1-AA84-69E8-DDFD-81007FFDF77E}"/>
              </a:ext>
            </a:extLst>
          </p:cNvPr>
          <p:cNvGrpSpPr>
            <a:grpSpLocks noChangeAspect="1"/>
          </p:cNvGrpSpPr>
          <p:nvPr/>
        </p:nvGrpSpPr>
        <p:grpSpPr>
          <a:xfrm>
            <a:off x="5942505" y="2543298"/>
            <a:ext cx="2223960" cy="2223960"/>
            <a:chOff x="0" y="0"/>
            <a:chExt cx="6350000" cy="6350000"/>
          </a:xfrm>
        </p:grpSpPr>
        <p:sp>
          <p:nvSpPr>
            <p:cNvPr id="9" name="Freeform 5">
              <a:extLst>
                <a:ext uri="{FF2B5EF4-FFF2-40B4-BE49-F238E27FC236}">
                  <a16:creationId xmlns:a16="http://schemas.microsoft.com/office/drawing/2014/main" id="{EA10CAB0-3A16-939C-C622-93A84541567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a:stretch>
                <a:fillRect l="-10" r="-9"/>
              </a:stretch>
            </a:blipFill>
          </p:spPr>
          <p:txBody>
            <a:bodyPr/>
            <a:lstStyle/>
            <a:p>
              <a:endParaRPr lang="en-GB">
                <a:solidFill>
                  <a:prstClr val="black"/>
                </a:solidFill>
                <a:latin typeface="Arial"/>
              </a:endParaRPr>
            </a:p>
          </p:txBody>
        </p:sp>
      </p:grpSp>
      <p:grpSp>
        <p:nvGrpSpPr>
          <p:cNvPr id="10" name="Group 2">
            <a:extLst>
              <a:ext uri="{FF2B5EF4-FFF2-40B4-BE49-F238E27FC236}">
                <a16:creationId xmlns:a16="http://schemas.microsoft.com/office/drawing/2014/main" id="{CCBD7EB4-A2D3-72FF-FB60-912AB583C47E}"/>
              </a:ext>
            </a:extLst>
          </p:cNvPr>
          <p:cNvGrpSpPr>
            <a:grpSpLocks noChangeAspect="1"/>
          </p:cNvGrpSpPr>
          <p:nvPr/>
        </p:nvGrpSpPr>
        <p:grpSpPr>
          <a:xfrm>
            <a:off x="8184232" y="2569270"/>
            <a:ext cx="2088232" cy="2088232"/>
            <a:chOff x="0" y="0"/>
            <a:chExt cx="6350000" cy="6350000"/>
          </a:xfrm>
        </p:grpSpPr>
        <p:sp>
          <p:nvSpPr>
            <p:cNvPr id="11" name="Freeform 3">
              <a:extLst>
                <a:ext uri="{FF2B5EF4-FFF2-40B4-BE49-F238E27FC236}">
                  <a16:creationId xmlns:a16="http://schemas.microsoft.com/office/drawing/2014/main" id="{01AE970C-782E-C492-1EDE-72A118F7A0EC}"/>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6"/>
              <a:stretch>
                <a:fillRect l="-1342" t="-1369" b="-7746"/>
              </a:stretch>
            </a:blipFill>
          </p:spPr>
          <p:txBody>
            <a:bodyPr/>
            <a:lstStyle/>
            <a:p>
              <a:endParaRPr lang="en-GB">
                <a:solidFill>
                  <a:prstClr val="black"/>
                </a:solidFill>
                <a:latin typeface="Arial"/>
              </a:endParaRPr>
            </a:p>
          </p:txBody>
        </p:sp>
      </p:grpSp>
      <p:sp>
        <p:nvSpPr>
          <p:cNvPr id="13" name="TextBox 12">
            <a:extLst>
              <a:ext uri="{FF2B5EF4-FFF2-40B4-BE49-F238E27FC236}">
                <a16:creationId xmlns:a16="http://schemas.microsoft.com/office/drawing/2014/main" id="{6F5919A2-83E5-5DAB-2A5C-562B6C15C444}"/>
              </a:ext>
            </a:extLst>
          </p:cNvPr>
          <p:cNvSpPr txBox="1"/>
          <p:nvPr/>
        </p:nvSpPr>
        <p:spPr>
          <a:xfrm>
            <a:off x="2096083" y="4710797"/>
            <a:ext cx="1368152" cy="369332"/>
          </a:xfrm>
          <a:prstGeom prst="rect">
            <a:avLst/>
          </a:prstGeom>
          <a:noFill/>
        </p:spPr>
        <p:txBody>
          <a:bodyPr wrap="square">
            <a:spAutoFit/>
          </a:bodyPr>
          <a:lstStyle/>
          <a:p>
            <a:r>
              <a:rPr lang="en-US" dirty="0">
                <a:solidFill>
                  <a:srgbClr val="545454"/>
                </a:solidFill>
                <a:latin typeface="Ubuntu Bold"/>
              </a:rPr>
              <a:t>Emotions</a:t>
            </a:r>
            <a:endParaRPr lang="en-GB" dirty="0">
              <a:solidFill>
                <a:prstClr val="black"/>
              </a:solidFill>
              <a:latin typeface="Arial"/>
            </a:endParaRPr>
          </a:p>
        </p:txBody>
      </p:sp>
      <p:sp>
        <p:nvSpPr>
          <p:cNvPr id="15" name="TextBox 14">
            <a:extLst>
              <a:ext uri="{FF2B5EF4-FFF2-40B4-BE49-F238E27FC236}">
                <a16:creationId xmlns:a16="http://schemas.microsoft.com/office/drawing/2014/main" id="{CDD33939-A19C-8374-AF37-00B6BDECB7AC}"/>
              </a:ext>
            </a:extLst>
          </p:cNvPr>
          <p:cNvSpPr txBox="1"/>
          <p:nvPr/>
        </p:nvSpPr>
        <p:spPr>
          <a:xfrm>
            <a:off x="3828839" y="4386991"/>
            <a:ext cx="1881336" cy="701474"/>
          </a:xfrm>
          <a:prstGeom prst="rect">
            <a:avLst/>
          </a:prstGeom>
          <a:noFill/>
        </p:spPr>
        <p:txBody>
          <a:bodyPr wrap="square">
            <a:spAutoFit/>
          </a:bodyPr>
          <a:lstStyle/>
          <a:p>
            <a:pPr algn="ctr">
              <a:lnSpc>
                <a:spcPts val="5682"/>
              </a:lnSpc>
            </a:pPr>
            <a:r>
              <a:rPr lang="en-US" dirty="0">
                <a:solidFill>
                  <a:srgbClr val="545454"/>
                </a:solidFill>
                <a:latin typeface="Ubuntu Bold"/>
              </a:rPr>
              <a:t>Feelings</a:t>
            </a:r>
          </a:p>
        </p:txBody>
      </p:sp>
      <p:sp>
        <p:nvSpPr>
          <p:cNvPr id="17" name="TextBox 16">
            <a:extLst>
              <a:ext uri="{FF2B5EF4-FFF2-40B4-BE49-F238E27FC236}">
                <a16:creationId xmlns:a16="http://schemas.microsoft.com/office/drawing/2014/main" id="{D3DF7B59-75C8-72AD-B20A-F247754359F4}"/>
              </a:ext>
            </a:extLst>
          </p:cNvPr>
          <p:cNvSpPr txBox="1"/>
          <p:nvPr/>
        </p:nvSpPr>
        <p:spPr>
          <a:xfrm>
            <a:off x="6406413" y="4733560"/>
            <a:ext cx="1296144" cy="369332"/>
          </a:xfrm>
          <a:prstGeom prst="rect">
            <a:avLst/>
          </a:prstGeom>
          <a:noFill/>
        </p:spPr>
        <p:txBody>
          <a:bodyPr wrap="square">
            <a:spAutoFit/>
          </a:bodyPr>
          <a:lstStyle/>
          <a:p>
            <a:r>
              <a:rPr lang="en-US" dirty="0">
                <a:solidFill>
                  <a:srgbClr val="545454"/>
                </a:solidFill>
                <a:latin typeface="Ubuntu Bold"/>
              </a:rPr>
              <a:t>Thinking</a:t>
            </a:r>
            <a:endParaRPr lang="en-GB" dirty="0">
              <a:solidFill>
                <a:prstClr val="black"/>
              </a:solidFill>
              <a:latin typeface="Arial"/>
            </a:endParaRPr>
          </a:p>
        </p:txBody>
      </p:sp>
      <p:sp>
        <p:nvSpPr>
          <p:cNvPr id="19" name="TextBox 18">
            <a:extLst>
              <a:ext uri="{FF2B5EF4-FFF2-40B4-BE49-F238E27FC236}">
                <a16:creationId xmlns:a16="http://schemas.microsoft.com/office/drawing/2014/main" id="{59C955EF-1AD6-7471-5E8B-88E39142C413}"/>
              </a:ext>
            </a:extLst>
          </p:cNvPr>
          <p:cNvSpPr txBox="1"/>
          <p:nvPr/>
        </p:nvSpPr>
        <p:spPr>
          <a:xfrm>
            <a:off x="8724292" y="4735990"/>
            <a:ext cx="1371625" cy="369332"/>
          </a:xfrm>
          <a:prstGeom prst="rect">
            <a:avLst/>
          </a:prstGeom>
          <a:noFill/>
        </p:spPr>
        <p:txBody>
          <a:bodyPr wrap="square">
            <a:spAutoFit/>
          </a:bodyPr>
          <a:lstStyle/>
          <a:p>
            <a:r>
              <a:rPr lang="en-US" dirty="0" err="1">
                <a:solidFill>
                  <a:srgbClr val="545454"/>
                </a:solidFill>
                <a:latin typeface="Ubuntu Bold"/>
              </a:rPr>
              <a:t>Behaviour</a:t>
            </a:r>
            <a:endParaRPr lang="en-GB" dirty="0">
              <a:solidFill>
                <a:prstClr val="black"/>
              </a:solidFill>
              <a:latin typeface="Arial"/>
            </a:endParaRPr>
          </a:p>
        </p:txBody>
      </p:sp>
    </p:spTree>
    <p:extLst>
      <p:ext uri="{BB962C8B-B14F-4D97-AF65-F5344CB8AC3E}">
        <p14:creationId xmlns:p14="http://schemas.microsoft.com/office/powerpoint/2010/main" val="872240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140BA-6998-9474-BC74-4D7BE58FCFD2}"/>
              </a:ext>
            </a:extLst>
          </p:cNvPr>
          <p:cNvSpPr>
            <a:spLocks noGrp="1"/>
          </p:cNvSpPr>
          <p:nvPr>
            <p:ph type="title"/>
          </p:nvPr>
        </p:nvSpPr>
        <p:spPr>
          <a:xfrm>
            <a:off x="2282585" y="548680"/>
            <a:ext cx="7848872" cy="1143000"/>
          </a:xfrm>
        </p:spPr>
        <p:txBody>
          <a:bodyPr>
            <a:normAutofit fontScale="90000"/>
          </a:bodyPr>
          <a:lstStyle/>
          <a:p>
            <a:r>
              <a:rPr lang="en-US" dirty="0">
                <a:solidFill>
                  <a:srgbClr val="66485E"/>
                </a:solidFill>
                <a:latin typeface="Ubuntu Bold"/>
              </a:rPr>
              <a:t>What are some of the mental health challenges we work with?</a:t>
            </a:r>
            <a:br>
              <a:rPr lang="en-US" dirty="0">
                <a:solidFill>
                  <a:srgbClr val="66485E"/>
                </a:solidFill>
                <a:latin typeface="Ubuntu Bold"/>
              </a:rPr>
            </a:br>
            <a:endParaRPr lang="en-GB" dirty="0"/>
          </a:p>
        </p:txBody>
      </p:sp>
      <p:grpSp>
        <p:nvGrpSpPr>
          <p:cNvPr id="4" name="Group 11">
            <a:extLst>
              <a:ext uri="{FF2B5EF4-FFF2-40B4-BE49-F238E27FC236}">
                <a16:creationId xmlns:a16="http://schemas.microsoft.com/office/drawing/2014/main" id="{788C5E83-A751-B553-CB5E-859EEF44ADBE}"/>
              </a:ext>
            </a:extLst>
          </p:cNvPr>
          <p:cNvGrpSpPr>
            <a:grpSpLocks noChangeAspect="1"/>
          </p:cNvGrpSpPr>
          <p:nvPr/>
        </p:nvGrpSpPr>
        <p:grpSpPr>
          <a:xfrm>
            <a:off x="7896200" y="2996952"/>
            <a:ext cx="2448272" cy="2448272"/>
            <a:chOff x="0" y="0"/>
            <a:chExt cx="6350000" cy="6350000"/>
          </a:xfrm>
        </p:grpSpPr>
        <p:sp>
          <p:nvSpPr>
            <p:cNvPr id="5" name="Freeform 12">
              <a:extLst>
                <a:ext uri="{FF2B5EF4-FFF2-40B4-BE49-F238E27FC236}">
                  <a16:creationId xmlns:a16="http://schemas.microsoft.com/office/drawing/2014/main" id="{BFAD43F7-5C98-C360-1C39-2B49BC572D47}"/>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35633" r="-35633"/>
              </a:stretch>
            </a:blipFill>
          </p:spPr>
          <p:txBody>
            <a:bodyPr/>
            <a:lstStyle/>
            <a:p>
              <a:endParaRPr lang="en-GB">
                <a:solidFill>
                  <a:prstClr val="black"/>
                </a:solidFill>
                <a:latin typeface="Arial"/>
              </a:endParaRPr>
            </a:p>
          </p:txBody>
        </p:sp>
      </p:grpSp>
      <p:sp>
        <p:nvSpPr>
          <p:cNvPr id="3" name="TextBox 2">
            <a:extLst>
              <a:ext uri="{FF2B5EF4-FFF2-40B4-BE49-F238E27FC236}">
                <a16:creationId xmlns:a16="http://schemas.microsoft.com/office/drawing/2014/main" id="{B70CF01A-770C-D88A-4CDE-ED4A4740C122}"/>
              </a:ext>
            </a:extLst>
          </p:cNvPr>
          <p:cNvSpPr txBox="1"/>
          <p:nvPr/>
        </p:nvSpPr>
        <p:spPr>
          <a:xfrm>
            <a:off x="2282585" y="1660062"/>
            <a:ext cx="4824536" cy="3785652"/>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prstClr val="black"/>
                </a:solidFill>
                <a:latin typeface="Arial"/>
              </a:rPr>
              <a:t>Low mood </a:t>
            </a:r>
          </a:p>
          <a:p>
            <a:pPr marL="285750" indent="-285750">
              <a:buFont typeface="Arial" panose="020B0604020202020204" pitchFamily="34" charset="0"/>
              <a:buChar char="•"/>
            </a:pPr>
            <a:r>
              <a:rPr lang="en-GB" sz="2800" dirty="0">
                <a:solidFill>
                  <a:prstClr val="black"/>
                </a:solidFill>
                <a:latin typeface="Arial"/>
              </a:rPr>
              <a:t>Anxiety (generalised and separation)</a:t>
            </a:r>
          </a:p>
          <a:p>
            <a:pPr marL="285750" indent="-285750">
              <a:buFont typeface="Arial" panose="020B0604020202020204" pitchFamily="34" charset="0"/>
              <a:buChar char="•"/>
            </a:pPr>
            <a:r>
              <a:rPr lang="en-GB" sz="2800" dirty="0">
                <a:solidFill>
                  <a:prstClr val="black"/>
                </a:solidFill>
                <a:latin typeface="Arial"/>
              </a:rPr>
              <a:t>Sleep challenges</a:t>
            </a:r>
          </a:p>
          <a:p>
            <a:pPr marL="285750" indent="-285750">
              <a:buFont typeface="Arial" panose="020B0604020202020204" pitchFamily="34" charset="0"/>
              <a:buChar char="•"/>
            </a:pPr>
            <a:r>
              <a:rPr lang="en-GB" sz="2800" dirty="0">
                <a:solidFill>
                  <a:prstClr val="black"/>
                </a:solidFill>
                <a:latin typeface="Arial"/>
              </a:rPr>
              <a:t>Managing worry </a:t>
            </a:r>
          </a:p>
          <a:p>
            <a:pPr marL="285750" indent="-285750">
              <a:buFont typeface="Arial" panose="020B0604020202020204" pitchFamily="34" charset="0"/>
              <a:buChar char="•"/>
            </a:pPr>
            <a:endParaRPr lang="en-GB" sz="2800" dirty="0">
              <a:solidFill>
                <a:prstClr val="black"/>
              </a:solidFill>
              <a:latin typeface="Arial"/>
            </a:endParaRPr>
          </a:p>
          <a:p>
            <a:r>
              <a:rPr lang="en-GB" dirty="0">
                <a:solidFill>
                  <a:prstClr val="black"/>
                </a:solidFill>
                <a:latin typeface="Arial"/>
              </a:rPr>
              <a:t>These are just some of the areas we specialise - consider discussing your child’s need with the mental health lead to review appropriate support</a:t>
            </a:r>
          </a:p>
        </p:txBody>
      </p:sp>
    </p:spTree>
    <p:extLst>
      <p:ext uri="{BB962C8B-B14F-4D97-AF65-F5344CB8AC3E}">
        <p14:creationId xmlns:p14="http://schemas.microsoft.com/office/powerpoint/2010/main" val="653002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12D3D-31D5-11EE-195D-A227AC101DDB}"/>
              </a:ext>
            </a:extLst>
          </p:cNvPr>
          <p:cNvSpPr>
            <a:spLocks noGrp="1"/>
          </p:cNvSpPr>
          <p:nvPr>
            <p:ph type="title"/>
          </p:nvPr>
        </p:nvSpPr>
        <p:spPr/>
        <p:txBody>
          <a:bodyPr/>
          <a:lstStyle/>
          <a:p>
            <a:endParaRPr lang="en-GB"/>
          </a:p>
        </p:txBody>
      </p:sp>
      <p:pic>
        <p:nvPicPr>
          <p:cNvPr id="4" name="Online Media 3" title="Reaching out for support with your mental health - Leicestershire Partnership Trust">
            <a:hlinkClick r:id="" action="ppaction://media"/>
            <a:extLst>
              <a:ext uri="{FF2B5EF4-FFF2-40B4-BE49-F238E27FC236}">
                <a16:creationId xmlns:a16="http://schemas.microsoft.com/office/drawing/2014/main" id="{A3B06390-61F5-C26B-0737-39DE8DC4E20E}"/>
              </a:ext>
            </a:extLst>
          </p:cNvPr>
          <p:cNvPicPr>
            <a:picLocks noGrp="1" noRot="1" noChangeAspect="1"/>
          </p:cNvPicPr>
          <p:nvPr>
            <p:ph idx="1"/>
            <a:videoFile r:link="rId1"/>
          </p:nvPr>
        </p:nvPicPr>
        <p:blipFill>
          <a:blip r:embed="rId3"/>
          <a:stretch>
            <a:fillRect/>
          </a:stretch>
        </p:blipFill>
        <p:spPr>
          <a:xfrm>
            <a:off x="2087563" y="620689"/>
            <a:ext cx="8016875" cy="4525963"/>
          </a:xfrm>
          <a:prstGeom prst="rect">
            <a:avLst/>
          </a:prstGeom>
        </p:spPr>
      </p:pic>
    </p:spTree>
    <p:extLst>
      <p:ext uri="{BB962C8B-B14F-4D97-AF65-F5344CB8AC3E}">
        <p14:creationId xmlns:p14="http://schemas.microsoft.com/office/powerpoint/2010/main" val="299792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E58F7-E2AE-0414-F7B2-4B422881E89A}"/>
              </a:ext>
            </a:extLst>
          </p:cNvPr>
          <p:cNvSpPr>
            <a:spLocks noGrp="1"/>
          </p:cNvSpPr>
          <p:nvPr>
            <p:ph type="title"/>
          </p:nvPr>
        </p:nvSpPr>
        <p:spPr/>
        <p:txBody>
          <a:bodyPr>
            <a:normAutofit fontScale="90000"/>
          </a:bodyPr>
          <a:lstStyle/>
          <a:p>
            <a:r>
              <a:rPr lang="en-GB" dirty="0"/>
              <a:t>How can I get support from the Mental Health Support Team? </a:t>
            </a:r>
          </a:p>
        </p:txBody>
      </p:sp>
      <p:sp>
        <p:nvSpPr>
          <p:cNvPr id="3" name="Content Placeholder 2">
            <a:extLst>
              <a:ext uri="{FF2B5EF4-FFF2-40B4-BE49-F238E27FC236}">
                <a16:creationId xmlns:a16="http://schemas.microsoft.com/office/drawing/2014/main" id="{5632A70F-4BC9-1FB3-B71C-6929E8D74509}"/>
              </a:ext>
            </a:extLst>
          </p:cNvPr>
          <p:cNvSpPr>
            <a:spLocks noGrp="1"/>
          </p:cNvSpPr>
          <p:nvPr>
            <p:ph sz="half" idx="1"/>
          </p:nvPr>
        </p:nvSpPr>
        <p:spPr>
          <a:xfrm>
            <a:off x="1981200" y="1600201"/>
            <a:ext cx="8075240" cy="4525963"/>
          </a:xfrm>
        </p:spPr>
        <p:txBody>
          <a:bodyPr/>
          <a:lstStyle/>
          <a:p>
            <a:endParaRPr lang="en-GB" dirty="0"/>
          </a:p>
          <a:p>
            <a:r>
              <a:rPr lang="en-GB" dirty="0"/>
              <a:t>Speak to your child’s teacher and they can consider referring you to the Mental Health Support Team.</a:t>
            </a:r>
          </a:p>
          <a:p>
            <a:endParaRPr lang="en-GB" dirty="0"/>
          </a:p>
          <a:p>
            <a:r>
              <a:rPr lang="en-GB" dirty="0"/>
              <a:t>You can also be referred via your GP or alternatively, you can self-refer. </a:t>
            </a:r>
          </a:p>
        </p:txBody>
      </p:sp>
    </p:spTree>
    <p:extLst>
      <p:ext uri="{BB962C8B-B14F-4D97-AF65-F5344CB8AC3E}">
        <p14:creationId xmlns:p14="http://schemas.microsoft.com/office/powerpoint/2010/main" val="2585154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6C6D18-A2B4-6B6D-0CFD-6F5FE6F4C180}"/>
              </a:ext>
            </a:extLst>
          </p:cNvPr>
          <p:cNvPicPr>
            <a:picLocks noChangeAspect="1"/>
          </p:cNvPicPr>
          <p:nvPr/>
        </p:nvPicPr>
        <p:blipFill>
          <a:blip r:embed="rId2"/>
          <a:srcRect l="17714" t="11272" r="50000" b="6830"/>
          <a:stretch>
            <a:fillRect/>
          </a:stretch>
        </p:blipFill>
        <p:spPr>
          <a:xfrm>
            <a:off x="4147593" y="476672"/>
            <a:ext cx="3740523" cy="5040560"/>
          </a:xfrm>
          <a:prstGeom prst="rect">
            <a:avLst/>
          </a:prstGeom>
        </p:spPr>
      </p:pic>
    </p:spTree>
    <p:extLst>
      <p:ext uri="{BB962C8B-B14F-4D97-AF65-F5344CB8AC3E}">
        <p14:creationId xmlns:p14="http://schemas.microsoft.com/office/powerpoint/2010/main" val="3629972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1F9ED39C-51E6-2EA3-60AC-AA1E46DE7AC6}"/>
              </a:ext>
            </a:extLst>
          </p:cNvPr>
          <p:cNvSpPr>
            <a:spLocks noGrp="1"/>
          </p:cNvSpPr>
          <p:nvPr>
            <p:ph type="title"/>
          </p:nvPr>
        </p:nvSpPr>
        <p:spPr>
          <a:xfrm>
            <a:off x="1981200" y="404664"/>
            <a:ext cx="8229600" cy="1143000"/>
          </a:xfrm>
        </p:spPr>
        <p:txBody>
          <a:bodyPr/>
          <a:lstStyle/>
          <a:p>
            <a:pPr algn="ctr"/>
            <a:r>
              <a:rPr lang="en-US" dirty="0"/>
              <a:t>Questions</a:t>
            </a:r>
          </a:p>
        </p:txBody>
      </p:sp>
      <p:pic>
        <p:nvPicPr>
          <p:cNvPr id="1026" name="Picture 2" descr="Fermi Questions">
            <a:extLst>
              <a:ext uri="{FF2B5EF4-FFF2-40B4-BE49-F238E27FC236}">
                <a16:creationId xmlns:a16="http://schemas.microsoft.com/office/drawing/2014/main" id="{2045BD16-45AD-40F2-392D-4A922F60BEF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55640" y="1268761"/>
            <a:ext cx="6801310" cy="4525963"/>
          </a:xfrm>
          <a:prstGeom prst="rect">
            <a:avLst/>
          </a:prstGeom>
          <a:solidFill>
            <a:srgbClr val="FFFFFF"/>
          </a:solidFill>
        </p:spPr>
      </p:pic>
    </p:spTree>
    <p:extLst>
      <p:ext uri="{BB962C8B-B14F-4D97-AF65-F5344CB8AC3E}">
        <p14:creationId xmlns:p14="http://schemas.microsoft.com/office/powerpoint/2010/main" val="3389010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E34FA-B32C-4C7B-A518-603D526DE058}"/>
              </a:ext>
            </a:extLst>
          </p:cNvPr>
          <p:cNvSpPr>
            <a:spLocks noGrp="1"/>
          </p:cNvSpPr>
          <p:nvPr>
            <p:ph type="ctrTitle"/>
          </p:nvPr>
        </p:nvSpPr>
        <p:spPr>
          <a:xfrm>
            <a:off x="1649505" y="2362901"/>
            <a:ext cx="9144000" cy="2387600"/>
          </a:xfrm>
        </p:spPr>
        <p:txBody>
          <a:bodyPr/>
          <a:lstStyle/>
          <a:p>
            <a:r>
              <a:rPr lang="en-GB" b="1" dirty="0">
                <a:latin typeface="Letter-join Print" panose="02000503000000020003" pitchFamily="50" charset="0"/>
              </a:rPr>
              <a:t>How can I help my child in Year 3?</a:t>
            </a:r>
          </a:p>
        </p:txBody>
      </p:sp>
      <p:pic>
        <p:nvPicPr>
          <p:cNvPr id="1026" name="Picture 2" descr="Mobirise Website Builder">
            <a:extLst>
              <a:ext uri="{FF2B5EF4-FFF2-40B4-BE49-F238E27FC236}">
                <a16:creationId xmlns:a16="http://schemas.microsoft.com/office/drawing/2014/main" id="{7E87AA15-210F-496C-9017-CA124C7FD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C1E3C6EB-A9B9-4015-8E82-877956CC5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726"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227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87988E-4A5A-49B7-9DD2-DE187548A0DC}"/>
              </a:ext>
            </a:extLst>
          </p:cNvPr>
          <p:cNvSpPr txBox="1"/>
          <p:nvPr/>
        </p:nvSpPr>
        <p:spPr>
          <a:xfrm>
            <a:off x="475129" y="295835"/>
            <a:ext cx="3384196" cy="707886"/>
          </a:xfrm>
          <a:prstGeom prst="rect">
            <a:avLst/>
          </a:prstGeom>
          <a:noFill/>
        </p:spPr>
        <p:txBody>
          <a:bodyPr wrap="none" rtlCol="0">
            <a:spAutoFit/>
          </a:bodyPr>
          <a:lstStyle/>
          <a:p>
            <a:r>
              <a:rPr lang="en-GB" sz="4000" b="1" u="sng" dirty="0">
                <a:latin typeface="Letter-join Print" panose="02000503000000020003" pitchFamily="50" charset="0"/>
              </a:rPr>
              <a:t>Staff in Year 3</a:t>
            </a:r>
          </a:p>
        </p:txBody>
      </p:sp>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5EFBEBE-8494-42CE-9DDE-810C8AEB4DCC}"/>
              </a:ext>
            </a:extLst>
          </p:cNvPr>
          <p:cNvSpPr txBox="1"/>
          <p:nvPr/>
        </p:nvSpPr>
        <p:spPr>
          <a:xfrm>
            <a:off x="432648" y="2689131"/>
            <a:ext cx="2189767" cy="707886"/>
          </a:xfrm>
          <a:prstGeom prst="rect">
            <a:avLst/>
          </a:prstGeom>
          <a:noFill/>
        </p:spPr>
        <p:txBody>
          <a:bodyPr wrap="none" rtlCol="0">
            <a:spAutoFit/>
          </a:bodyPr>
          <a:lstStyle/>
          <a:p>
            <a:r>
              <a:rPr lang="en-GB" sz="4000" dirty="0">
                <a:latin typeface="Letter-join Print" panose="02000503000000020003" pitchFamily="50" charset="0"/>
              </a:rPr>
              <a:t>Mrs Rigby</a:t>
            </a:r>
          </a:p>
        </p:txBody>
      </p:sp>
      <p:sp>
        <p:nvSpPr>
          <p:cNvPr id="5" name="TextBox 4">
            <a:extLst>
              <a:ext uri="{FF2B5EF4-FFF2-40B4-BE49-F238E27FC236}">
                <a16:creationId xmlns:a16="http://schemas.microsoft.com/office/drawing/2014/main" id="{1F8FDF4D-7BEB-4041-88BF-74A653D0EC54}"/>
              </a:ext>
            </a:extLst>
          </p:cNvPr>
          <p:cNvSpPr txBox="1"/>
          <p:nvPr/>
        </p:nvSpPr>
        <p:spPr>
          <a:xfrm>
            <a:off x="432648" y="1862603"/>
            <a:ext cx="2327881" cy="707886"/>
          </a:xfrm>
          <a:prstGeom prst="rect">
            <a:avLst/>
          </a:prstGeom>
          <a:noFill/>
        </p:spPr>
        <p:txBody>
          <a:bodyPr wrap="none" rtlCol="0">
            <a:spAutoFit/>
          </a:bodyPr>
          <a:lstStyle/>
          <a:p>
            <a:r>
              <a:rPr lang="en-GB" sz="4000" dirty="0">
                <a:latin typeface="Letter-join Print" panose="02000503000000020003" pitchFamily="50" charset="0"/>
              </a:rPr>
              <a:t>Miss Ward</a:t>
            </a:r>
          </a:p>
        </p:txBody>
      </p:sp>
      <p:sp>
        <p:nvSpPr>
          <p:cNvPr id="6" name="TextBox 5">
            <a:extLst>
              <a:ext uri="{FF2B5EF4-FFF2-40B4-BE49-F238E27FC236}">
                <a16:creationId xmlns:a16="http://schemas.microsoft.com/office/drawing/2014/main" id="{C7669D9D-CB98-495F-A934-25486D8840AD}"/>
              </a:ext>
            </a:extLst>
          </p:cNvPr>
          <p:cNvSpPr txBox="1"/>
          <p:nvPr/>
        </p:nvSpPr>
        <p:spPr>
          <a:xfrm>
            <a:off x="3390708" y="1830249"/>
            <a:ext cx="2646430" cy="707886"/>
          </a:xfrm>
          <a:prstGeom prst="rect">
            <a:avLst/>
          </a:prstGeom>
          <a:noFill/>
        </p:spPr>
        <p:txBody>
          <a:bodyPr wrap="none" rtlCol="0">
            <a:spAutoFit/>
          </a:bodyPr>
          <a:lstStyle/>
          <a:p>
            <a:r>
              <a:rPr lang="en-GB" sz="4000" dirty="0">
                <a:latin typeface="Letter-join Print" panose="02000503000000020003" pitchFamily="50" charset="0"/>
              </a:rPr>
              <a:t>Mrs Knapton</a:t>
            </a:r>
          </a:p>
        </p:txBody>
      </p:sp>
      <p:sp>
        <p:nvSpPr>
          <p:cNvPr id="7" name="TextBox 6">
            <a:extLst>
              <a:ext uri="{FF2B5EF4-FFF2-40B4-BE49-F238E27FC236}">
                <a16:creationId xmlns:a16="http://schemas.microsoft.com/office/drawing/2014/main" id="{510933FB-389B-44F8-A639-4008A9F43ECA}"/>
              </a:ext>
            </a:extLst>
          </p:cNvPr>
          <p:cNvSpPr txBox="1"/>
          <p:nvPr/>
        </p:nvSpPr>
        <p:spPr>
          <a:xfrm>
            <a:off x="6667317" y="1862603"/>
            <a:ext cx="2429576" cy="707886"/>
          </a:xfrm>
          <a:prstGeom prst="rect">
            <a:avLst/>
          </a:prstGeom>
          <a:noFill/>
        </p:spPr>
        <p:txBody>
          <a:bodyPr wrap="none" rtlCol="0">
            <a:spAutoFit/>
          </a:bodyPr>
          <a:lstStyle/>
          <a:p>
            <a:r>
              <a:rPr lang="en-GB" sz="4000" dirty="0">
                <a:latin typeface="Letter-join Print" panose="02000503000000020003" pitchFamily="50" charset="0"/>
              </a:rPr>
              <a:t>Miss Watts</a:t>
            </a:r>
          </a:p>
        </p:txBody>
      </p:sp>
      <p:sp>
        <p:nvSpPr>
          <p:cNvPr id="8" name="TextBox 7">
            <a:extLst>
              <a:ext uri="{FF2B5EF4-FFF2-40B4-BE49-F238E27FC236}">
                <a16:creationId xmlns:a16="http://schemas.microsoft.com/office/drawing/2014/main" id="{D6766DAD-E1E3-4697-8A01-928F8FCF007A}"/>
              </a:ext>
            </a:extLst>
          </p:cNvPr>
          <p:cNvSpPr txBox="1"/>
          <p:nvPr/>
        </p:nvSpPr>
        <p:spPr>
          <a:xfrm>
            <a:off x="475129" y="1122363"/>
            <a:ext cx="1988750" cy="707886"/>
          </a:xfrm>
          <a:prstGeom prst="rect">
            <a:avLst/>
          </a:prstGeom>
          <a:noFill/>
        </p:spPr>
        <p:txBody>
          <a:bodyPr wrap="none" rtlCol="0">
            <a:spAutoFit/>
          </a:bodyPr>
          <a:lstStyle/>
          <a:p>
            <a:r>
              <a:rPr lang="en-GB" sz="4000" b="1" u="sng" dirty="0">
                <a:latin typeface="Letter-join Print" panose="02000503000000020003" pitchFamily="50" charset="0"/>
              </a:rPr>
              <a:t>Teachers</a:t>
            </a:r>
          </a:p>
        </p:txBody>
      </p:sp>
      <p:sp>
        <p:nvSpPr>
          <p:cNvPr id="9" name="TextBox 8">
            <a:extLst>
              <a:ext uri="{FF2B5EF4-FFF2-40B4-BE49-F238E27FC236}">
                <a16:creationId xmlns:a16="http://schemas.microsoft.com/office/drawing/2014/main" id="{CB975CCD-C6F8-4476-8BF2-C6CFE9372D69}"/>
              </a:ext>
            </a:extLst>
          </p:cNvPr>
          <p:cNvSpPr txBox="1"/>
          <p:nvPr/>
        </p:nvSpPr>
        <p:spPr>
          <a:xfrm>
            <a:off x="475129" y="4064855"/>
            <a:ext cx="4203010" cy="707886"/>
          </a:xfrm>
          <a:prstGeom prst="rect">
            <a:avLst/>
          </a:prstGeom>
          <a:noFill/>
        </p:spPr>
        <p:txBody>
          <a:bodyPr wrap="none" rtlCol="0">
            <a:spAutoFit/>
          </a:bodyPr>
          <a:lstStyle/>
          <a:p>
            <a:r>
              <a:rPr lang="en-GB" sz="4000" b="1" u="sng" dirty="0">
                <a:latin typeface="Letter-join Print" panose="02000503000000020003" pitchFamily="50" charset="0"/>
              </a:rPr>
              <a:t>Teaching Assistants</a:t>
            </a:r>
          </a:p>
        </p:txBody>
      </p:sp>
      <p:sp>
        <p:nvSpPr>
          <p:cNvPr id="10" name="TextBox 9">
            <a:extLst>
              <a:ext uri="{FF2B5EF4-FFF2-40B4-BE49-F238E27FC236}">
                <a16:creationId xmlns:a16="http://schemas.microsoft.com/office/drawing/2014/main" id="{F132A497-E4A5-4939-A0B5-0696740ADA3A}"/>
              </a:ext>
            </a:extLst>
          </p:cNvPr>
          <p:cNvSpPr txBox="1"/>
          <p:nvPr/>
        </p:nvSpPr>
        <p:spPr>
          <a:xfrm>
            <a:off x="5146830" y="5347652"/>
            <a:ext cx="1898340" cy="707886"/>
          </a:xfrm>
          <a:prstGeom prst="rect">
            <a:avLst/>
          </a:prstGeom>
          <a:noFill/>
        </p:spPr>
        <p:txBody>
          <a:bodyPr wrap="none" rtlCol="0">
            <a:spAutoFit/>
          </a:bodyPr>
          <a:lstStyle/>
          <a:p>
            <a:r>
              <a:rPr lang="en-GB" sz="4000" dirty="0">
                <a:latin typeface="Letter-join Print" panose="02000503000000020003" pitchFamily="50" charset="0"/>
              </a:rPr>
              <a:t>Ms Kava</a:t>
            </a:r>
          </a:p>
        </p:txBody>
      </p:sp>
      <p:sp>
        <p:nvSpPr>
          <p:cNvPr id="11" name="TextBox 10">
            <a:extLst>
              <a:ext uri="{FF2B5EF4-FFF2-40B4-BE49-F238E27FC236}">
                <a16:creationId xmlns:a16="http://schemas.microsoft.com/office/drawing/2014/main" id="{255A1C43-F032-4218-BC63-CB1F4D1973FA}"/>
              </a:ext>
            </a:extLst>
          </p:cNvPr>
          <p:cNvSpPr txBox="1"/>
          <p:nvPr/>
        </p:nvSpPr>
        <p:spPr>
          <a:xfrm>
            <a:off x="9096893" y="5347652"/>
            <a:ext cx="2403350" cy="707886"/>
          </a:xfrm>
          <a:prstGeom prst="rect">
            <a:avLst/>
          </a:prstGeom>
          <a:noFill/>
        </p:spPr>
        <p:txBody>
          <a:bodyPr wrap="none" rtlCol="0">
            <a:spAutoFit/>
          </a:bodyPr>
          <a:lstStyle/>
          <a:p>
            <a:r>
              <a:rPr lang="en-GB" sz="4000" dirty="0">
                <a:latin typeface="Letter-join Print" panose="02000503000000020003" pitchFamily="50" charset="0"/>
              </a:rPr>
              <a:t>Mrs Mayes</a:t>
            </a:r>
          </a:p>
        </p:txBody>
      </p:sp>
      <p:sp>
        <p:nvSpPr>
          <p:cNvPr id="16" name="TextBox 15">
            <a:extLst>
              <a:ext uri="{FF2B5EF4-FFF2-40B4-BE49-F238E27FC236}">
                <a16:creationId xmlns:a16="http://schemas.microsoft.com/office/drawing/2014/main" id="{80BBDBC9-A8ED-4EA9-99CA-E9CAE815A1C3}"/>
              </a:ext>
            </a:extLst>
          </p:cNvPr>
          <p:cNvSpPr txBox="1"/>
          <p:nvPr/>
        </p:nvSpPr>
        <p:spPr>
          <a:xfrm>
            <a:off x="386004" y="5245326"/>
            <a:ext cx="3230821" cy="707886"/>
          </a:xfrm>
          <a:prstGeom prst="rect">
            <a:avLst/>
          </a:prstGeom>
          <a:noFill/>
        </p:spPr>
        <p:txBody>
          <a:bodyPr wrap="none" rtlCol="0">
            <a:spAutoFit/>
          </a:bodyPr>
          <a:lstStyle/>
          <a:p>
            <a:r>
              <a:rPr lang="en-GB" sz="4000" dirty="0">
                <a:latin typeface="Letter-join Print" panose="02000503000000020003" pitchFamily="50" charset="0"/>
              </a:rPr>
              <a:t>Mrs Sohansoha</a:t>
            </a:r>
          </a:p>
        </p:txBody>
      </p:sp>
      <p:sp>
        <p:nvSpPr>
          <p:cNvPr id="17" name="TextBox 16">
            <a:extLst>
              <a:ext uri="{FF2B5EF4-FFF2-40B4-BE49-F238E27FC236}">
                <a16:creationId xmlns:a16="http://schemas.microsoft.com/office/drawing/2014/main" id="{78C3872D-FCDB-4CA4-8F8B-AEADA9E402BB}"/>
              </a:ext>
            </a:extLst>
          </p:cNvPr>
          <p:cNvSpPr txBox="1"/>
          <p:nvPr/>
        </p:nvSpPr>
        <p:spPr>
          <a:xfrm>
            <a:off x="6667317" y="2689131"/>
            <a:ext cx="2771977" cy="707886"/>
          </a:xfrm>
          <a:prstGeom prst="rect">
            <a:avLst/>
          </a:prstGeom>
          <a:noFill/>
        </p:spPr>
        <p:txBody>
          <a:bodyPr wrap="none" rtlCol="0">
            <a:spAutoFit/>
          </a:bodyPr>
          <a:lstStyle/>
          <a:p>
            <a:r>
              <a:rPr lang="en-GB" sz="4000" dirty="0">
                <a:latin typeface="Letter-join Print" panose="02000503000000020003" pitchFamily="50" charset="0"/>
              </a:rPr>
              <a:t>Miss </a:t>
            </a:r>
            <a:r>
              <a:rPr lang="en-GB" sz="4000" dirty="0" err="1">
                <a:latin typeface="Letter-join Print" panose="02000503000000020003" pitchFamily="50" charset="0"/>
              </a:rPr>
              <a:t>Tarjanyi</a:t>
            </a:r>
            <a:endParaRPr lang="en-GB" sz="4000" dirty="0">
              <a:latin typeface="Letter-join Print" panose="02000503000000020003" pitchFamily="50" charset="0"/>
            </a:endParaRPr>
          </a:p>
        </p:txBody>
      </p:sp>
    </p:spTree>
    <p:extLst>
      <p:ext uri="{BB962C8B-B14F-4D97-AF65-F5344CB8AC3E}">
        <p14:creationId xmlns:p14="http://schemas.microsoft.com/office/powerpoint/2010/main" val="454257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87988E-4A5A-49B7-9DD2-DE187548A0DC}"/>
              </a:ext>
            </a:extLst>
          </p:cNvPr>
          <p:cNvSpPr txBox="1"/>
          <p:nvPr/>
        </p:nvSpPr>
        <p:spPr>
          <a:xfrm>
            <a:off x="475129" y="295835"/>
            <a:ext cx="12056840" cy="6986528"/>
          </a:xfrm>
          <a:prstGeom prst="rect">
            <a:avLst/>
          </a:prstGeom>
          <a:noFill/>
        </p:spPr>
        <p:txBody>
          <a:bodyPr wrap="square" rtlCol="0">
            <a:spAutoFit/>
          </a:bodyPr>
          <a:lstStyle/>
          <a:p>
            <a:r>
              <a:rPr lang="en-GB" sz="4000" b="1" u="sng" dirty="0">
                <a:latin typeface="Letter-join Print" panose="02000503000000020003" pitchFamily="50" charset="0"/>
              </a:rPr>
              <a:t>Things to remember</a:t>
            </a:r>
          </a:p>
          <a:p>
            <a:pPr marL="571500" indent="-571500">
              <a:buFont typeface="Arial" panose="020B0604020202020204" pitchFamily="34" charset="0"/>
              <a:buChar char="•"/>
            </a:pPr>
            <a:r>
              <a:rPr lang="en-GB" sz="4000" dirty="0">
                <a:latin typeface="Letter-join Print" panose="02000503000000020003" pitchFamily="50" charset="0"/>
              </a:rPr>
              <a:t>Doors open at 8:40am</a:t>
            </a:r>
          </a:p>
          <a:p>
            <a:pPr marL="571500" indent="-571500">
              <a:buFont typeface="Arial" panose="020B0604020202020204" pitchFamily="34" charset="0"/>
              <a:buChar char="•"/>
            </a:pPr>
            <a:r>
              <a:rPr lang="en-GB" sz="3600" dirty="0">
                <a:latin typeface="Letter-join Print" panose="02000503000000020003" pitchFamily="50" charset="0"/>
              </a:rPr>
              <a:t>Doors close at 8:50am</a:t>
            </a:r>
          </a:p>
          <a:p>
            <a:pPr marL="571500" indent="-571500">
              <a:buFont typeface="Arial" panose="020B0604020202020204" pitchFamily="34" charset="0"/>
              <a:buChar char="•"/>
            </a:pPr>
            <a:r>
              <a:rPr lang="en-GB" sz="3600" dirty="0">
                <a:latin typeface="Letter-join Print" panose="02000503000000020003" pitchFamily="50" charset="0"/>
              </a:rPr>
              <a:t>Breaktime 10:35am</a:t>
            </a:r>
          </a:p>
          <a:p>
            <a:pPr marL="571500" indent="-571500">
              <a:buFont typeface="Arial" panose="020B0604020202020204" pitchFamily="34" charset="0"/>
              <a:buChar char="•"/>
            </a:pPr>
            <a:r>
              <a:rPr lang="en-GB" sz="3600" dirty="0">
                <a:latin typeface="Letter-join Print" panose="02000503000000020003" pitchFamily="50" charset="0"/>
              </a:rPr>
              <a:t>Lunchtime 12:10</a:t>
            </a:r>
          </a:p>
          <a:p>
            <a:pPr marL="571500" indent="-571500">
              <a:buFont typeface="Arial" panose="020B0604020202020204" pitchFamily="34" charset="0"/>
              <a:buChar char="•"/>
            </a:pPr>
            <a:r>
              <a:rPr lang="en-GB" sz="3600" dirty="0">
                <a:latin typeface="Letter-join Print" panose="02000503000000020003" pitchFamily="50" charset="0"/>
              </a:rPr>
              <a:t>End of school day 3:10pm. If late please ring the school office</a:t>
            </a:r>
          </a:p>
          <a:p>
            <a:pPr marL="571500" indent="-571500">
              <a:buFont typeface="Arial" panose="020B0604020202020204" pitchFamily="34" charset="0"/>
              <a:buChar char="•"/>
            </a:pPr>
            <a:r>
              <a:rPr lang="en-GB" sz="3600" dirty="0">
                <a:latin typeface="Letter-join Print" panose="02000503000000020003" pitchFamily="50" charset="0"/>
              </a:rPr>
              <a:t>Names on clothes</a:t>
            </a:r>
          </a:p>
          <a:p>
            <a:pPr marL="571500" indent="-571500">
              <a:buFont typeface="Arial" panose="020B0604020202020204" pitchFamily="34" charset="0"/>
              <a:buChar char="•"/>
            </a:pPr>
            <a:r>
              <a:rPr lang="en-GB" sz="3600" dirty="0">
                <a:latin typeface="Letter-join Print" panose="02000503000000020003" pitchFamily="50" charset="0"/>
              </a:rPr>
              <a:t>Water bottle</a:t>
            </a:r>
          </a:p>
          <a:p>
            <a:pPr marL="571500" indent="-571500">
              <a:buFont typeface="Arial" panose="020B0604020202020204" pitchFamily="34" charset="0"/>
              <a:buChar char="•"/>
            </a:pPr>
            <a:r>
              <a:rPr lang="en-GB" sz="3600" dirty="0">
                <a:latin typeface="Letter-join Print" panose="02000503000000020003" pitchFamily="50" charset="0"/>
              </a:rPr>
              <a:t>Reading folder or a bag</a:t>
            </a:r>
          </a:p>
          <a:p>
            <a:pPr marL="571500" indent="-571500">
              <a:buFont typeface="Arial" panose="020B0604020202020204" pitchFamily="34" charset="0"/>
              <a:buChar char="•"/>
            </a:pPr>
            <a:r>
              <a:rPr lang="en-GB" sz="3600" dirty="0">
                <a:latin typeface="Letter-join Print" panose="02000503000000020003" pitchFamily="50" charset="0"/>
              </a:rPr>
              <a:t>Milk scheme in school - please speak to Office</a:t>
            </a:r>
          </a:p>
          <a:p>
            <a:pPr marL="571500" indent="-571500">
              <a:buFont typeface="Arial" panose="020B0604020202020204" pitchFamily="34" charset="0"/>
              <a:buChar char="•"/>
            </a:pPr>
            <a:r>
              <a:rPr lang="en-GB" sz="3600" dirty="0">
                <a:latin typeface="Letter-join Print" panose="02000503000000020003" pitchFamily="50" charset="0"/>
              </a:rPr>
              <a:t>Breaktime - healthy snack can be brought in from home</a:t>
            </a:r>
          </a:p>
          <a:p>
            <a:endParaRPr lang="en-GB" sz="4000" b="1" u="sng" dirty="0">
              <a:latin typeface="Letter-join Print Plus 1" panose="02000805000000020003" pitchFamily="50" charset="0"/>
            </a:endParaRPr>
          </a:p>
        </p:txBody>
      </p:sp>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D9B37E9-087D-4F2A-BDCC-B16A5F3CD88B}"/>
              </a:ext>
            </a:extLst>
          </p:cNvPr>
          <p:cNvPicPr>
            <a:picLocks noChangeAspect="1"/>
          </p:cNvPicPr>
          <p:nvPr/>
        </p:nvPicPr>
        <p:blipFill>
          <a:blip r:embed="rId4"/>
          <a:stretch>
            <a:fillRect/>
          </a:stretch>
        </p:blipFill>
        <p:spPr>
          <a:xfrm>
            <a:off x="5515341" y="3789099"/>
            <a:ext cx="1161317" cy="1161317"/>
          </a:xfrm>
          <a:prstGeom prst="rect">
            <a:avLst/>
          </a:prstGeom>
        </p:spPr>
      </p:pic>
    </p:spTree>
    <p:extLst>
      <p:ext uri="{BB962C8B-B14F-4D97-AF65-F5344CB8AC3E}">
        <p14:creationId xmlns:p14="http://schemas.microsoft.com/office/powerpoint/2010/main" val="1146369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13D47D-57FD-4DB4-8373-45C42B10728B}"/>
              </a:ext>
            </a:extLst>
          </p:cNvPr>
          <p:cNvSpPr txBox="1"/>
          <p:nvPr/>
        </p:nvSpPr>
        <p:spPr>
          <a:xfrm>
            <a:off x="247135" y="384432"/>
            <a:ext cx="6577229" cy="6309420"/>
          </a:xfrm>
          <a:prstGeom prst="rect">
            <a:avLst/>
          </a:prstGeom>
          <a:noFill/>
        </p:spPr>
        <p:txBody>
          <a:bodyPr wrap="square" rtlCol="0">
            <a:spAutoFit/>
          </a:bodyPr>
          <a:lstStyle/>
          <a:p>
            <a:r>
              <a:rPr lang="en-GB" sz="6000" b="1" u="sng" dirty="0">
                <a:latin typeface="Letter-join Print" panose="02000503000000020003" pitchFamily="50" charset="0"/>
              </a:rPr>
              <a:t>Behaviour</a:t>
            </a:r>
            <a:endParaRPr lang="en-GB" sz="4000" dirty="0">
              <a:latin typeface="Letter-join Print" panose="02000503000000020003" pitchFamily="50" charset="0"/>
            </a:endParaRPr>
          </a:p>
          <a:p>
            <a:r>
              <a:rPr lang="en-GB" sz="4000" dirty="0">
                <a:latin typeface="Letter-join Print" panose="02000503000000020003" pitchFamily="50" charset="0"/>
              </a:rPr>
              <a:t>Good to be green</a:t>
            </a:r>
          </a:p>
          <a:p>
            <a:endParaRPr lang="en-GB" sz="4000" dirty="0">
              <a:latin typeface="Letter-join Print" panose="02000503000000020003" pitchFamily="50" charset="0"/>
            </a:endParaRPr>
          </a:p>
          <a:p>
            <a:endParaRPr lang="en-GB" sz="4000" dirty="0">
              <a:latin typeface="Letter-join Print" panose="02000503000000020003" pitchFamily="50" charset="0"/>
            </a:endParaRPr>
          </a:p>
          <a:p>
            <a:endParaRPr lang="en-GB" sz="4000" dirty="0">
              <a:latin typeface="Letter-join Print" panose="02000503000000020003" pitchFamily="50" charset="0"/>
            </a:endParaRPr>
          </a:p>
          <a:p>
            <a:endParaRPr lang="en-GB" dirty="0">
              <a:latin typeface="Letter-join Print" panose="02000503000000020003" pitchFamily="50" charset="0"/>
            </a:endParaRPr>
          </a:p>
          <a:p>
            <a:endParaRPr lang="en-GB" dirty="0">
              <a:latin typeface="Letter-join Print" panose="02000503000000020003" pitchFamily="50" charset="0"/>
            </a:endParaRPr>
          </a:p>
          <a:p>
            <a:endParaRPr lang="en-GB" dirty="0">
              <a:latin typeface="Letter-join Print" panose="02000503000000020003" pitchFamily="50" charset="0"/>
            </a:endParaRPr>
          </a:p>
          <a:p>
            <a:r>
              <a:rPr lang="en-GB" sz="2800" dirty="0">
                <a:latin typeface="Letter-join Print" panose="02000503000000020003" pitchFamily="50" charset="0"/>
              </a:rPr>
              <a:t>Wolsey </a:t>
            </a:r>
            <a:r>
              <a:rPr lang="en-GB" sz="2800" dirty="0" err="1">
                <a:latin typeface="Letter-join Print" panose="02000503000000020003" pitchFamily="50" charset="0"/>
              </a:rPr>
              <a:t>WarehouseTokens</a:t>
            </a:r>
            <a:r>
              <a:rPr lang="en-GB" sz="2800" dirty="0">
                <a:latin typeface="Letter-join Print" panose="02000503000000020003" pitchFamily="50" charset="0"/>
              </a:rPr>
              <a:t> for displaying good behaviour, producing work to the best of their ability, displaying our school values and for having 100% attendance each school week</a:t>
            </a:r>
          </a:p>
          <a:p>
            <a:endParaRPr lang="en-GB" dirty="0"/>
          </a:p>
        </p:txBody>
      </p:sp>
      <p:pic>
        <p:nvPicPr>
          <p:cNvPr id="6" name="Picture 5">
            <a:extLst>
              <a:ext uri="{FF2B5EF4-FFF2-40B4-BE49-F238E27FC236}">
                <a16:creationId xmlns:a16="http://schemas.microsoft.com/office/drawing/2014/main" id="{89EE29DF-D6B1-4E35-99D4-66A2D7BE3BA1}"/>
              </a:ext>
            </a:extLst>
          </p:cNvPr>
          <p:cNvPicPr>
            <a:picLocks noChangeAspect="1"/>
          </p:cNvPicPr>
          <p:nvPr/>
        </p:nvPicPr>
        <p:blipFill>
          <a:blip r:embed="rId3"/>
          <a:stretch>
            <a:fillRect/>
          </a:stretch>
        </p:blipFill>
        <p:spPr>
          <a:xfrm>
            <a:off x="4112891" y="384432"/>
            <a:ext cx="2045507" cy="1744559"/>
          </a:xfrm>
          <a:prstGeom prst="rect">
            <a:avLst/>
          </a:prstGeom>
        </p:spPr>
      </p:pic>
      <p:pic>
        <p:nvPicPr>
          <p:cNvPr id="8" name="Picture 7">
            <a:extLst>
              <a:ext uri="{FF2B5EF4-FFF2-40B4-BE49-F238E27FC236}">
                <a16:creationId xmlns:a16="http://schemas.microsoft.com/office/drawing/2014/main" id="{D0245B32-5A0C-4154-BC4F-3ADE67A9D848}"/>
              </a:ext>
            </a:extLst>
          </p:cNvPr>
          <p:cNvPicPr>
            <a:picLocks noChangeAspect="1"/>
          </p:cNvPicPr>
          <p:nvPr/>
        </p:nvPicPr>
        <p:blipFill>
          <a:blip r:embed="rId4"/>
          <a:stretch>
            <a:fillRect/>
          </a:stretch>
        </p:blipFill>
        <p:spPr>
          <a:xfrm>
            <a:off x="277521" y="2092363"/>
            <a:ext cx="4639961" cy="1544688"/>
          </a:xfrm>
          <a:prstGeom prst="rect">
            <a:avLst/>
          </a:prstGeom>
        </p:spPr>
      </p:pic>
      <p:pic>
        <p:nvPicPr>
          <p:cNvPr id="10" name="Picture 9">
            <a:extLst>
              <a:ext uri="{FF2B5EF4-FFF2-40B4-BE49-F238E27FC236}">
                <a16:creationId xmlns:a16="http://schemas.microsoft.com/office/drawing/2014/main" id="{2745A6CB-BA29-44DF-92E0-84F49B098DA4}"/>
              </a:ext>
            </a:extLst>
          </p:cNvPr>
          <p:cNvPicPr>
            <a:picLocks noChangeAspect="1"/>
          </p:cNvPicPr>
          <p:nvPr/>
        </p:nvPicPr>
        <p:blipFill>
          <a:blip r:embed="rId5"/>
          <a:stretch>
            <a:fillRect/>
          </a:stretch>
        </p:blipFill>
        <p:spPr>
          <a:xfrm>
            <a:off x="6682153" y="5085341"/>
            <a:ext cx="4501336" cy="1481186"/>
          </a:xfrm>
          <a:prstGeom prst="rect">
            <a:avLst/>
          </a:prstGeom>
        </p:spPr>
      </p:pic>
      <p:sp>
        <p:nvSpPr>
          <p:cNvPr id="12" name="TextBox 11">
            <a:extLst>
              <a:ext uri="{FF2B5EF4-FFF2-40B4-BE49-F238E27FC236}">
                <a16:creationId xmlns:a16="http://schemas.microsoft.com/office/drawing/2014/main" id="{BF600963-6C27-4D60-AC86-5E818F566614}"/>
              </a:ext>
            </a:extLst>
          </p:cNvPr>
          <p:cNvSpPr txBox="1"/>
          <p:nvPr/>
        </p:nvSpPr>
        <p:spPr>
          <a:xfrm>
            <a:off x="7092460" y="1457614"/>
            <a:ext cx="5392616" cy="2554545"/>
          </a:xfrm>
          <a:prstGeom prst="rect">
            <a:avLst/>
          </a:prstGeom>
          <a:noFill/>
        </p:spPr>
        <p:txBody>
          <a:bodyPr wrap="square">
            <a:spAutoFit/>
          </a:bodyPr>
          <a:lstStyle/>
          <a:p>
            <a:r>
              <a:rPr lang="en-GB" sz="4000" dirty="0">
                <a:latin typeface="Letter-join Print" panose="02000503000000020003" pitchFamily="50" charset="0"/>
              </a:rPr>
              <a:t>Golden time is a reward for those children who respect and follow our school rules.</a:t>
            </a:r>
          </a:p>
        </p:txBody>
      </p:sp>
      <p:pic>
        <p:nvPicPr>
          <p:cNvPr id="14" name="Picture 13">
            <a:extLst>
              <a:ext uri="{FF2B5EF4-FFF2-40B4-BE49-F238E27FC236}">
                <a16:creationId xmlns:a16="http://schemas.microsoft.com/office/drawing/2014/main" id="{9655950B-785B-420D-97E1-EE05FA1E2C34}"/>
              </a:ext>
            </a:extLst>
          </p:cNvPr>
          <p:cNvPicPr>
            <a:picLocks noChangeAspect="1"/>
          </p:cNvPicPr>
          <p:nvPr/>
        </p:nvPicPr>
        <p:blipFill>
          <a:blip r:embed="rId6"/>
          <a:stretch>
            <a:fillRect/>
          </a:stretch>
        </p:blipFill>
        <p:spPr>
          <a:xfrm>
            <a:off x="7408881" y="124919"/>
            <a:ext cx="4135828" cy="1060310"/>
          </a:xfrm>
          <a:prstGeom prst="rect">
            <a:avLst/>
          </a:prstGeom>
        </p:spPr>
      </p:pic>
    </p:spTree>
    <p:extLst>
      <p:ext uri="{BB962C8B-B14F-4D97-AF65-F5344CB8AC3E}">
        <p14:creationId xmlns:p14="http://schemas.microsoft.com/office/powerpoint/2010/main" val="2759631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56F8C-CE3F-4596-987A-F25E8CC46A56}"/>
              </a:ext>
            </a:extLst>
          </p:cNvPr>
          <p:cNvSpPr txBox="1"/>
          <p:nvPr/>
        </p:nvSpPr>
        <p:spPr>
          <a:xfrm>
            <a:off x="633047" y="464064"/>
            <a:ext cx="6096000" cy="5940088"/>
          </a:xfrm>
          <a:prstGeom prst="rect">
            <a:avLst/>
          </a:prstGeom>
          <a:noFill/>
        </p:spPr>
        <p:txBody>
          <a:bodyPr wrap="square">
            <a:spAutoFit/>
          </a:bodyPr>
          <a:lstStyle/>
          <a:p>
            <a:r>
              <a:rPr lang="en-GB" sz="6000" b="1" u="sng" dirty="0">
                <a:latin typeface="Letter-join Print" panose="02000503000000020003" pitchFamily="50" charset="0"/>
              </a:rPr>
              <a:t>Core values</a:t>
            </a:r>
          </a:p>
          <a:p>
            <a:r>
              <a:rPr lang="en-GB" sz="4000" dirty="0">
                <a:latin typeface="Letter-join Print" panose="02000503000000020003" pitchFamily="50" charset="0"/>
              </a:rPr>
              <a:t>Everyone strives to live by our 6 core values:</a:t>
            </a:r>
          </a:p>
          <a:p>
            <a:pPr marL="571500" indent="-571500">
              <a:buFont typeface="Arial" panose="020B0604020202020204" pitchFamily="34" charset="0"/>
              <a:buChar char="•"/>
            </a:pPr>
            <a:r>
              <a:rPr lang="en-GB" sz="4000" dirty="0">
                <a:latin typeface="Letter-join Print" panose="02000503000000020003" pitchFamily="50" charset="0"/>
              </a:rPr>
              <a:t>Responsibility</a:t>
            </a:r>
          </a:p>
          <a:p>
            <a:pPr marL="571500" indent="-571500">
              <a:buFont typeface="Arial" panose="020B0604020202020204" pitchFamily="34" charset="0"/>
              <a:buChar char="•"/>
            </a:pPr>
            <a:r>
              <a:rPr lang="en-GB" sz="4000" dirty="0">
                <a:latin typeface="Letter-join Print" panose="02000503000000020003" pitchFamily="50" charset="0"/>
              </a:rPr>
              <a:t>Respect</a:t>
            </a:r>
          </a:p>
          <a:p>
            <a:pPr marL="571500" indent="-571500">
              <a:buFont typeface="Arial" panose="020B0604020202020204" pitchFamily="34" charset="0"/>
              <a:buChar char="•"/>
            </a:pPr>
            <a:r>
              <a:rPr lang="en-GB" sz="4000" dirty="0">
                <a:latin typeface="Letter-join Print" panose="02000503000000020003" pitchFamily="50" charset="0"/>
              </a:rPr>
              <a:t>Honesty</a:t>
            </a:r>
          </a:p>
          <a:p>
            <a:pPr marL="571500" indent="-571500">
              <a:buFont typeface="Arial" panose="020B0604020202020204" pitchFamily="34" charset="0"/>
              <a:buChar char="•"/>
            </a:pPr>
            <a:r>
              <a:rPr lang="en-GB" sz="4000" dirty="0">
                <a:latin typeface="Letter-join Print" panose="02000503000000020003" pitchFamily="50" charset="0"/>
              </a:rPr>
              <a:t>Resilience</a:t>
            </a:r>
          </a:p>
          <a:p>
            <a:pPr marL="571500" indent="-571500">
              <a:buFont typeface="Arial" panose="020B0604020202020204" pitchFamily="34" charset="0"/>
              <a:buChar char="•"/>
            </a:pPr>
            <a:r>
              <a:rPr lang="en-GB" sz="4000" dirty="0">
                <a:latin typeface="Letter-join Print" panose="02000503000000020003" pitchFamily="50" charset="0"/>
              </a:rPr>
              <a:t>Aspiration</a:t>
            </a:r>
          </a:p>
          <a:p>
            <a:pPr marL="571500" indent="-571500">
              <a:buFont typeface="Arial" panose="020B0604020202020204" pitchFamily="34" charset="0"/>
              <a:buChar char="•"/>
            </a:pPr>
            <a:r>
              <a:rPr lang="en-GB" sz="4000" dirty="0">
                <a:latin typeface="Letter-join Print" panose="02000503000000020003" pitchFamily="50" charset="0"/>
              </a:rPr>
              <a:t>Cooperation</a:t>
            </a:r>
          </a:p>
        </p:txBody>
      </p:sp>
    </p:spTree>
    <p:extLst>
      <p:ext uri="{BB962C8B-B14F-4D97-AF65-F5344CB8AC3E}">
        <p14:creationId xmlns:p14="http://schemas.microsoft.com/office/powerpoint/2010/main" val="2678049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56F8C-CE3F-4596-987A-F25E8CC46A56}"/>
              </a:ext>
            </a:extLst>
          </p:cNvPr>
          <p:cNvSpPr txBox="1"/>
          <p:nvPr/>
        </p:nvSpPr>
        <p:spPr>
          <a:xfrm>
            <a:off x="633047" y="464064"/>
            <a:ext cx="10632830" cy="5324535"/>
          </a:xfrm>
          <a:prstGeom prst="rect">
            <a:avLst/>
          </a:prstGeom>
          <a:noFill/>
        </p:spPr>
        <p:txBody>
          <a:bodyPr wrap="square">
            <a:spAutoFit/>
          </a:bodyPr>
          <a:lstStyle/>
          <a:p>
            <a:r>
              <a:rPr lang="en-GB" sz="6000" b="1" u="sng" dirty="0">
                <a:latin typeface="Letter-join Print" panose="02000503000000020003" pitchFamily="50" charset="0"/>
              </a:rPr>
              <a:t>What changes in Year 3?</a:t>
            </a:r>
          </a:p>
          <a:p>
            <a:endParaRPr lang="en-GB" sz="4000" dirty="0">
              <a:latin typeface="Letter-join Print" panose="02000503000000020003" pitchFamily="50" charset="0"/>
            </a:endParaRPr>
          </a:p>
          <a:p>
            <a:pPr marL="571500" indent="-571500">
              <a:buFont typeface="Arial" panose="020B0604020202020204" pitchFamily="34" charset="0"/>
              <a:buChar char="•"/>
            </a:pPr>
            <a:r>
              <a:rPr lang="en-GB" sz="4000" dirty="0">
                <a:latin typeface="Letter-join Print" panose="02000503000000020003" pitchFamily="50" charset="0"/>
              </a:rPr>
              <a:t>Moving in to the KS2 building </a:t>
            </a:r>
          </a:p>
          <a:p>
            <a:pPr marL="571500" indent="-571500">
              <a:buFont typeface="Arial" panose="020B0604020202020204" pitchFamily="34" charset="0"/>
              <a:buChar char="•"/>
            </a:pPr>
            <a:r>
              <a:rPr lang="en-GB" sz="4000" dirty="0">
                <a:latin typeface="Letter-join Print" panose="02000503000000020003" pitchFamily="50" charset="0"/>
              </a:rPr>
              <a:t>Cloakrooms being separate from the classrooms</a:t>
            </a:r>
          </a:p>
          <a:p>
            <a:pPr marL="571500" indent="-571500">
              <a:buFont typeface="Arial" panose="020B0604020202020204" pitchFamily="34" charset="0"/>
              <a:buChar char="•"/>
            </a:pPr>
            <a:r>
              <a:rPr lang="en-GB" sz="4000" dirty="0">
                <a:latin typeface="Letter-join Print" panose="02000503000000020003" pitchFamily="50" charset="0"/>
              </a:rPr>
              <a:t>Playing on the big playground</a:t>
            </a:r>
          </a:p>
          <a:p>
            <a:pPr marL="571500" indent="-571500">
              <a:buFont typeface="Arial" panose="020B0604020202020204" pitchFamily="34" charset="0"/>
              <a:buChar char="•"/>
            </a:pPr>
            <a:r>
              <a:rPr lang="en-GB" sz="4000" dirty="0">
                <a:latin typeface="Letter-join Print" panose="02000503000000020003" pitchFamily="50" charset="0"/>
              </a:rPr>
              <a:t>Starting new subjects like French </a:t>
            </a:r>
          </a:p>
          <a:p>
            <a:pPr marL="571500" indent="-571500">
              <a:buFont typeface="Arial" panose="020B0604020202020204" pitchFamily="34" charset="0"/>
              <a:buChar char="•"/>
            </a:pPr>
            <a:r>
              <a:rPr lang="en-GB" sz="4000" dirty="0">
                <a:latin typeface="Letter-join Print" panose="02000503000000020003" pitchFamily="50" charset="0"/>
              </a:rPr>
              <a:t>Greater independence in completing tasks</a:t>
            </a:r>
          </a:p>
          <a:p>
            <a:pPr marL="571500" indent="-571500">
              <a:buFont typeface="Arial" panose="020B0604020202020204" pitchFamily="34" charset="0"/>
              <a:buChar char="•"/>
            </a:pPr>
            <a:endParaRPr lang="en-GB" sz="4000" dirty="0">
              <a:latin typeface="Letter-join Print" panose="02000503000000020003" pitchFamily="50" charset="0"/>
            </a:endParaRPr>
          </a:p>
        </p:txBody>
      </p:sp>
    </p:spTree>
    <p:extLst>
      <p:ext uri="{BB962C8B-B14F-4D97-AF65-F5344CB8AC3E}">
        <p14:creationId xmlns:p14="http://schemas.microsoft.com/office/powerpoint/2010/main" val="4138540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596F2D-30C0-4693-BDB2-1625B33B5248}"/>
              </a:ext>
            </a:extLst>
          </p:cNvPr>
          <p:cNvSpPr txBox="1"/>
          <p:nvPr/>
        </p:nvSpPr>
        <p:spPr>
          <a:xfrm>
            <a:off x="451338" y="184480"/>
            <a:ext cx="11289323" cy="1015663"/>
          </a:xfrm>
          <a:prstGeom prst="rect">
            <a:avLst/>
          </a:prstGeom>
          <a:noFill/>
        </p:spPr>
        <p:txBody>
          <a:bodyPr wrap="square">
            <a:spAutoFit/>
          </a:bodyPr>
          <a:lstStyle/>
          <a:p>
            <a:r>
              <a:rPr lang="en-GB" sz="6000" b="1" u="sng" dirty="0">
                <a:latin typeface="Letter-join Print" panose="02000503000000020003" pitchFamily="50" charset="0"/>
              </a:rPr>
              <a:t>Expectations in Year  3 – Children</a:t>
            </a:r>
            <a:endParaRPr lang="en-GB" sz="6000" dirty="0"/>
          </a:p>
        </p:txBody>
      </p:sp>
      <p:sp>
        <p:nvSpPr>
          <p:cNvPr id="6" name="TextBox 5">
            <a:extLst>
              <a:ext uri="{FF2B5EF4-FFF2-40B4-BE49-F238E27FC236}">
                <a16:creationId xmlns:a16="http://schemas.microsoft.com/office/drawing/2014/main" id="{AC039C41-E0C9-4F76-A151-D499C3E1CB30}"/>
              </a:ext>
            </a:extLst>
          </p:cNvPr>
          <p:cNvSpPr txBox="1"/>
          <p:nvPr/>
        </p:nvSpPr>
        <p:spPr>
          <a:xfrm>
            <a:off x="611340" y="1301261"/>
            <a:ext cx="9109289" cy="5016758"/>
          </a:xfrm>
          <a:prstGeom prst="rect">
            <a:avLst/>
          </a:prstGeom>
          <a:noFill/>
        </p:spPr>
        <p:txBody>
          <a:bodyPr wrap="none" rtlCol="0">
            <a:spAutoFit/>
          </a:bodyPr>
          <a:lstStyle/>
          <a:p>
            <a:pPr marL="285750" indent="-285750">
              <a:buFont typeface="Arial" panose="020B0604020202020204" pitchFamily="34" charset="0"/>
              <a:buChar char="•"/>
            </a:pPr>
            <a:r>
              <a:rPr lang="en-GB" sz="4000" dirty="0">
                <a:latin typeface="Letter-join Print" panose="02000503000000020003" pitchFamily="50" charset="0"/>
              </a:rPr>
              <a:t>Wear school uniform</a:t>
            </a:r>
          </a:p>
          <a:p>
            <a:pPr marL="285750" indent="-285750">
              <a:buFont typeface="Arial" panose="020B0604020202020204" pitchFamily="34" charset="0"/>
              <a:buChar char="•"/>
            </a:pPr>
            <a:r>
              <a:rPr lang="en-GB" sz="4000" dirty="0">
                <a:latin typeface="Letter-join Print" panose="02000503000000020003" pitchFamily="50" charset="0"/>
              </a:rPr>
              <a:t>PE kit on PE day</a:t>
            </a:r>
          </a:p>
          <a:p>
            <a:pPr marL="285750" indent="-285750">
              <a:buFont typeface="Arial" panose="020B0604020202020204" pitchFamily="34" charset="0"/>
              <a:buChar char="•"/>
            </a:pPr>
            <a:r>
              <a:rPr lang="en-GB" sz="4000" dirty="0">
                <a:latin typeface="Letter-join Print" panose="02000503000000020003" pitchFamily="50" charset="0"/>
              </a:rPr>
              <a:t>Good attitude towards learning</a:t>
            </a:r>
          </a:p>
          <a:p>
            <a:pPr marL="285750" indent="-285750">
              <a:buFont typeface="Arial" panose="020B0604020202020204" pitchFamily="34" charset="0"/>
              <a:buChar char="•"/>
            </a:pPr>
            <a:r>
              <a:rPr lang="en-GB" sz="4000" dirty="0">
                <a:latin typeface="Letter-join Print" panose="02000503000000020003" pitchFamily="50" charset="0"/>
              </a:rPr>
              <a:t>Listen to all adults</a:t>
            </a:r>
          </a:p>
          <a:p>
            <a:pPr marL="285750" indent="-285750">
              <a:buFont typeface="Arial" panose="020B0604020202020204" pitchFamily="34" charset="0"/>
              <a:buChar char="•"/>
            </a:pPr>
            <a:r>
              <a:rPr lang="en-GB" sz="4000" dirty="0">
                <a:latin typeface="Letter-join Print" panose="02000503000000020003" pitchFamily="50" charset="0"/>
              </a:rPr>
              <a:t>Follow core values and class rules</a:t>
            </a:r>
          </a:p>
          <a:p>
            <a:pPr marL="285750" indent="-285750">
              <a:buFont typeface="Arial" panose="020B0604020202020204" pitchFamily="34" charset="0"/>
              <a:buChar char="•"/>
            </a:pPr>
            <a:r>
              <a:rPr lang="en-GB" sz="4000" dirty="0">
                <a:latin typeface="Letter-join Print" panose="02000503000000020003" pitchFamily="50" charset="0"/>
              </a:rPr>
              <a:t>Attend school every day and on time</a:t>
            </a:r>
          </a:p>
          <a:p>
            <a:pPr marL="285750" indent="-285750">
              <a:buFont typeface="Arial" panose="020B0604020202020204" pitchFamily="34" charset="0"/>
              <a:buChar char="•"/>
            </a:pPr>
            <a:r>
              <a:rPr lang="en-GB" sz="4000" dirty="0">
                <a:latin typeface="Letter-join Print" panose="02000503000000020003" pitchFamily="50" charset="0"/>
              </a:rPr>
              <a:t>Show resilience when things are challenging</a:t>
            </a:r>
          </a:p>
          <a:p>
            <a:pPr marL="285750" indent="-285750">
              <a:buFont typeface="Arial" panose="020B0604020202020204" pitchFamily="34" charset="0"/>
              <a:buChar char="•"/>
            </a:pPr>
            <a:r>
              <a:rPr lang="en-GB" sz="4000" dirty="0">
                <a:latin typeface="Letter-join Print" panose="02000503000000020003" pitchFamily="50" charset="0"/>
              </a:rPr>
              <a:t>Take responsibility for their own equipment</a:t>
            </a:r>
            <a:endParaRPr lang="en-GB" sz="4000" dirty="0"/>
          </a:p>
        </p:txBody>
      </p:sp>
    </p:spTree>
    <p:extLst>
      <p:ext uri="{BB962C8B-B14F-4D97-AF65-F5344CB8AC3E}">
        <p14:creationId xmlns:p14="http://schemas.microsoft.com/office/powerpoint/2010/main" val="3568354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FA466D-A197-4624-B39D-B84FB77034A4}"/>
              </a:ext>
            </a:extLst>
          </p:cNvPr>
          <p:cNvSpPr txBox="1"/>
          <p:nvPr/>
        </p:nvSpPr>
        <p:spPr>
          <a:xfrm>
            <a:off x="175847" y="1793630"/>
            <a:ext cx="11148645" cy="1938992"/>
          </a:xfrm>
          <a:prstGeom prst="rect">
            <a:avLst/>
          </a:prstGeom>
          <a:noFill/>
        </p:spPr>
        <p:txBody>
          <a:bodyPr wrap="square" rtlCol="0">
            <a:spAutoFit/>
          </a:bodyPr>
          <a:lstStyle/>
          <a:p>
            <a:r>
              <a:rPr lang="en-GB" sz="6000" b="1" u="sng" dirty="0">
                <a:latin typeface="Letter-join Print" panose="02000503000000020003" pitchFamily="50" charset="0"/>
              </a:rPr>
              <a:t>Expectations in Year  3 - Parents</a:t>
            </a:r>
            <a:br>
              <a:rPr lang="en-GB" sz="6000" dirty="0">
                <a:latin typeface="Letter-join Print" panose="02000503000000020003" pitchFamily="50" charset="0"/>
              </a:rPr>
            </a:br>
            <a:endParaRPr lang="en-GB" sz="6000" dirty="0"/>
          </a:p>
        </p:txBody>
      </p:sp>
      <p:sp>
        <p:nvSpPr>
          <p:cNvPr id="7" name="TextBox 6">
            <a:extLst>
              <a:ext uri="{FF2B5EF4-FFF2-40B4-BE49-F238E27FC236}">
                <a16:creationId xmlns:a16="http://schemas.microsoft.com/office/drawing/2014/main" id="{00C2C354-4620-49A2-A922-5212A6CA78D8}"/>
              </a:ext>
            </a:extLst>
          </p:cNvPr>
          <p:cNvSpPr txBox="1"/>
          <p:nvPr/>
        </p:nvSpPr>
        <p:spPr>
          <a:xfrm>
            <a:off x="521677" y="2942492"/>
            <a:ext cx="11148645" cy="3170099"/>
          </a:xfrm>
          <a:prstGeom prst="rect">
            <a:avLst/>
          </a:prstGeom>
          <a:noFill/>
        </p:spPr>
        <p:txBody>
          <a:bodyPr wrap="square">
            <a:spAutoFit/>
          </a:bodyPr>
          <a:lstStyle/>
          <a:p>
            <a:pPr marL="571500" indent="-571500">
              <a:buFont typeface="Arial" panose="020B0604020202020204" pitchFamily="34" charset="0"/>
              <a:buChar char="•"/>
            </a:pPr>
            <a:r>
              <a:rPr lang="en-GB" sz="4000" dirty="0">
                <a:latin typeface="Letter-join Print" panose="02000503000000020003" pitchFamily="50" charset="0"/>
              </a:rPr>
              <a:t>Let us know if you will be late/medical appointment</a:t>
            </a:r>
          </a:p>
          <a:p>
            <a:pPr marL="571500" indent="-571500">
              <a:buFont typeface="Arial" panose="020B0604020202020204" pitchFamily="34" charset="0"/>
              <a:buChar char="•"/>
            </a:pPr>
            <a:r>
              <a:rPr lang="en-GB" sz="4000" dirty="0">
                <a:latin typeface="Letter-join Print" panose="02000503000000020003" pitchFamily="50" charset="0"/>
              </a:rPr>
              <a:t>Daily attendance on time for school</a:t>
            </a:r>
          </a:p>
          <a:p>
            <a:pPr marL="571500" indent="-571500">
              <a:buFont typeface="Arial" panose="020B0604020202020204" pitchFamily="34" charset="0"/>
              <a:buChar char="•"/>
            </a:pPr>
            <a:r>
              <a:rPr lang="en-GB" sz="4000" dirty="0">
                <a:latin typeface="Letter-join Print" panose="02000503000000020003" pitchFamily="50" charset="0"/>
              </a:rPr>
              <a:t>Support your child with reading and homework</a:t>
            </a:r>
          </a:p>
          <a:p>
            <a:pPr marL="571500" indent="-571500">
              <a:buFont typeface="Arial" panose="020B0604020202020204" pitchFamily="34" charset="0"/>
              <a:buChar char="•"/>
            </a:pPr>
            <a:r>
              <a:rPr lang="en-GB" sz="4000" dirty="0">
                <a:latin typeface="Letter-join Print" panose="02000503000000020003" pitchFamily="50" charset="0"/>
              </a:rPr>
              <a:t>Let the office or class teacher know if a different adult will be picking your child up</a:t>
            </a:r>
            <a:endParaRPr lang="en-GB" sz="4000" dirty="0"/>
          </a:p>
        </p:txBody>
      </p:sp>
      <p:pic>
        <p:nvPicPr>
          <p:cNvPr id="8" name="Picture 7" descr="Mobirise Website Builder">
            <a:extLst>
              <a:ext uri="{FF2B5EF4-FFF2-40B4-BE49-F238E27FC236}">
                <a16:creationId xmlns:a16="http://schemas.microsoft.com/office/drawing/2014/main" id="{1012B0EB-52E9-4616-9ADF-FE1D78B78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3052" y="-1"/>
            <a:ext cx="1793631" cy="179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50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141AC6-D575-4FC0-A527-C033FF6B8B81}"/>
              </a:ext>
            </a:extLst>
          </p:cNvPr>
          <p:cNvSpPr txBox="1"/>
          <p:nvPr/>
        </p:nvSpPr>
        <p:spPr>
          <a:xfrm>
            <a:off x="216762" y="-1"/>
            <a:ext cx="11758475" cy="4708981"/>
          </a:xfrm>
          <a:prstGeom prst="rect">
            <a:avLst/>
          </a:prstGeom>
          <a:noFill/>
        </p:spPr>
        <p:txBody>
          <a:bodyPr wrap="none" rtlCol="0">
            <a:spAutoFit/>
          </a:bodyPr>
          <a:lstStyle/>
          <a:p>
            <a:r>
              <a:rPr lang="en-GB" sz="6000" b="1" u="sng" dirty="0">
                <a:latin typeface="Letter-join Print" panose="02000503000000020003" pitchFamily="50" charset="0"/>
              </a:rPr>
              <a:t>Attendance</a:t>
            </a:r>
          </a:p>
          <a:p>
            <a:pPr marL="571500" indent="-571500">
              <a:buFont typeface="Arial" panose="020B0604020202020204" pitchFamily="34" charset="0"/>
              <a:buChar char="•"/>
            </a:pPr>
            <a:r>
              <a:rPr lang="en-GB" sz="4000" dirty="0">
                <a:latin typeface="Letter-join Print" panose="02000503000000020003" pitchFamily="50" charset="0"/>
              </a:rPr>
              <a:t>In school everyday and on time</a:t>
            </a:r>
          </a:p>
          <a:p>
            <a:pPr marL="571500" indent="-571500">
              <a:buFont typeface="Arial" panose="020B0604020202020204" pitchFamily="34" charset="0"/>
              <a:buChar char="•"/>
            </a:pPr>
            <a:r>
              <a:rPr lang="en-GB" sz="4000" dirty="0">
                <a:latin typeface="Letter-join Print" panose="02000503000000020003" pitchFamily="50" charset="0"/>
              </a:rPr>
              <a:t>If absent please report the absence to the office </a:t>
            </a:r>
          </a:p>
          <a:p>
            <a:r>
              <a:rPr lang="en-GB" sz="4000" dirty="0">
                <a:latin typeface="Letter-join Print" panose="02000503000000020003" pitchFamily="50" charset="0"/>
              </a:rPr>
              <a:t>before the start of the school day on each day of absence</a:t>
            </a:r>
          </a:p>
          <a:p>
            <a:r>
              <a:rPr lang="en-GB" sz="4000" dirty="0">
                <a:latin typeface="Letter-join Print" panose="02000503000000020003" pitchFamily="50" charset="0"/>
              </a:rPr>
              <a:t>Wolsey Warehouse at the end of each half term</a:t>
            </a:r>
          </a:p>
          <a:p>
            <a:pPr marL="571500" indent="-571500">
              <a:buFont typeface="Arial" panose="020B0604020202020204" pitchFamily="34" charset="0"/>
              <a:buChar char="•"/>
            </a:pPr>
            <a:r>
              <a:rPr lang="en-GB" sz="4000" dirty="0">
                <a:latin typeface="Letter-join Print" panose="02000503000000020003" pitchFamily="50" charset="0"/>
              </a:rPr>
              <a:t>Half termly hamper draw</a:t>
            </a:r>
          </a:p>
          <a:p>
            <a:pPr marL="571500" indent="-571500">
              <a:buFont typeface="Arial" panose="020B0604020202020204" pitchFamily="34" charset="0"/>
              <a:buChar char="•"/>
            </a:pPr>
            <a:r>
              <a:rPr lang="en-GB" sz="4000" dirty="0">
                <a:latin typeface="Letter-join Print" panose="02000503000000020003" pitchFamily="50" charset="0"/>
              </a:rPr>
              <a:t>5 mins late poster</a:t>
            </a:r>
          </a:p>
        </p:txBody>
      </p:sp>
      <p:pic>
        <p:nvPicPr>
          <p:cNvPr id="3" name="Picture 2" descr="Mobirise Website Builder">
            <a:extLst>
              <a:ext uri="{FF2B5EF4-FFF2-40B4-BE49-F238E27FC236}">
                <a16:creationId xmlns:a16="http://schemas.microsoft.com/office/drawing/2014/main" id="{AA9A92AD-4525-4FF1-AEB4-B733A4153F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3052" y="-1"/>
            <a:ext cx="1793631" cy="17936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3F4D903-D5BF-47B6-AF8D-CAB43A762BBE}"/>
              </a:ext>
            </a:extLst>
          </p:cNvPr>
          <p:cNvPicPr>
            <a:picLocks noChangeAspect="1"/>
          </p:cNvPicPr>
          <p:nvPr/>
        </p:nvPicPr>
        <p:blipFill>
          <a:blip r:embed="rId4"/>
          <a:stretch>
            <a:fillRect/>
          </a:stretch>
        </p:blipFill>
        <p:spPr>
          <a:xfrm>
            <a:off x="7513077" y="4852512"/>
            <a:ext cx="4267570" cy="1767993"/>
          </a:xfrm>
          <a:prstGeom prst="rect">
            <a:avLst/>
          </a:prstGeom>
        </p:spPr>
      </p:pic>
      <p:pic>
        <p:nvPicPr>
          <p:cNvPr id="7" name="Picture 6">
            <a:extLst>
              <a:ext uri="{FF2B5EF4-FFF2-40B4-BE49-F238E27FC236}">
                <a16:creationId xmlns:a16="http://schemas.microsoft.com/office/drawing/2014/main" id="{2D523D55-2EB9-41E7-972B-D65B9E6BCB97}"/>
              </a:ext>
            </a:extLst>
          </p:cNvPr>
          <p:cNvPicPr>
            <a:picLocks noChangeAspect="1"/>
          </p:cNvPicPr>
          <p:nvPr/>
        </p:nvPicPr>
        <p:blipFill>
          <a:blip r:embed="rId5"/>
          <a:stretch>
            <a:fillRect/>
          </a:stretch>
        </p:blipFill>
        <p:spPr>
          <a:xfrm>
            <a:off x="532836" y="4852512"/>
            <a:ext cx="6226080" cy="2065199"/>
          </a:xfrm>
          <a:prstGeom prst="rect">
            <a:avLst/>
          </a:prstGeom>
        </p:spPr>
      </p:pic>
    </p:spTree>
    <p:extLst>
      <p:ext uri="{BB962C8B-B14F-4D97-AF65-F5344CB8AC3E}">
        <p14:creationId xmlns:p14="http://schemas.microsoft.com/office/powerpoint/2010/main" val="1091818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8F7D3C-A296-45D8-BD58-3FA3200D8688}"/>
              </a:ext>
            </a:extLst>
          </p:cNvPr>
          <p:cNvSpPr txBox="1"/>
          <p:nvPr/>
        </p:nvSpPr>
        <p:spPr>
          <a:xfrm>
            <a:off x="85317" y="0"/>
            <a:ext cx="11590868" cy="4708981"/>
          </a:xfrm>
          <a:prstGeom prst="rect">
            <a:avLst/>
          </a:prstGeom>
          <a:noFill/>
        </p:spPr>
        <p:txBody>
          <a:bodyPr wrap="square" rtlCol="0">
            <a:spAutoFit/>
          </a:bodyPr>
          <a:lstStyle/>
          <a:p>
            <a:r>
              <a:rPr lang="en-GB" sz="3600" b="1" u="sng" dirty="0">
                <a:latin typeface="Letter-join Print" panose="02000503000000020003" pitchFamily="50" charset="0"/>
              </a:rPr>
              <a:t>Mental health:</a:t>
            </a:r>
          </a:p>
          <a:p>
            <a:r>
              <a:rPr lang="en-GB" sz="3200" dirty="0">
                <a:latin typeface="Letter-join Print" panose="02000503000000020003" pitchFamily="50" charset="0"/>
              </a:rPr>
              <a:t>Ensuring our children, their families and our staff have good </a:t>
            </a:r>
          </a:p>
          <a:p>
            <a:r>
              <a:rPr lang="en-GB" sz="3200" dirty="0">
                <a:latin typeface="Letter-join Print" panose="02000503000000020003" pitchFamily="50" charset="0"/>
              </a:rPr>
              <a:t>mental health is one of our highest priorities as a school. </a:t>
            </a:r>
          </a:p>
          <a:p>
            <a:endParaRPr lang="en-GB" sz="1000" dirty="0">
              <a:latin typeface="Letter-join Print" panose="02000503000000020003" pitchFamily="50" charset="0"/>
            </a:endParaRPr>
          </a:p>
          <a:p>
            <a:r>
              <a:rPr lang="en-GB" sz="3600" dirty="0">
                <a:latin typeface="Letter-join Print" panose="02000503000000020003" pitchFamily="50" charset="0"/>
              </a:rPr>
              <a:t>Children have a daily mental health check-in using a personalised lollipop person</a:t>
            </a:r>
          </a:p>
          <a:p>
            <a:endParaRPr lang="en-GB" sz="1000" b="1" dirty="0">
              <a:latin typeface="Letter-join Print" panose="02000503000000020003" pitchFamily="50" charset="0"/>
            </a:endParaRPr>
          </a:p>
          <a:p>
            <a:r>
              <a:rPr lang="en-GB" sz="3600" dirty="0">
                <a:latin typeface="Letter-join Print" panose="02000503000000020003" pitchFamily="50" charset="0"/>
              </a:rPr>
              <a:t>If ever you, or your child, needs support in this area, please speak to your child’s class teacher, our SEND CO Mrs Cooper-Marsh or Mrs Green, who is our Wellbeing Lead. </a:t>
            </a:r>
            <a:endParaRPr lang="en-GB" sz="3600" b="1" dirty="0">
              <a:latin typeface="Letter-join Print" panose="02000503000000020003" pitchFamily="50" charset="0"/>
            </a:endParaRPr>
          </a:p>
        </p:txBody>
      </p:sp>
      <p:pic>
        <p:nvPicPr>
          <p:cNvPr id="4" name="Picture 3">
            <a:extLst>
              <a:ext uri="{FF2B5EF4-FFF2-40B4-BE49-F238E27FC236}">
                <a16:creationId xmlns:a16="http://schemas.microsoft.com/office/drawing/2014/main" id="{E90B7DF4-FD19-4325-8E4A-ABD49C263DB0}"/>
              </a:ext>
            </a:extLst>
          </p:cNvPr>
          <p:cNvPicPr>
            <a:picLocks noChangeAspect="1"/>
          </p:cNvPicPr>
          <p:nvPr/>
        </p:nvPicPr>
        <p:blipFill>
          <a:blip r:embed="rId3"/>
          <a:stretch>
            <a:fillRect/>
          </a:stretch>
        </p:blipFill>
        <p:spPr>
          <a:xfrm>
            <a:off x="0" y="4724400"/>
            <a:ext cx="7477074" cy="2133600"/>
          </a:xfrm>
          <a:prstGeom prst="rect">
            <a:avLst/>
          </a:prstGeom>
        </p:spPr>
      </p:pic>
      <p:pic>
        <p:nvPicPr>
          <p:cNvPr id="7" name="Picture 6" descr="Mobirise Website Builder">
            <a:extLst>
              <a:ext uri="{FF2B5EF4-FFF2-40B4-BE49-F238E27FC236}">
                <a16:creationId xmlns:a16="http://schemas.microsoft.com/office/drawing/2014/main" id="{4ACC4B26-C9E0-4E2A-82E1-2D744D0C3B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3052" y="-1"/>
            <a:ext cx="1793631" cy="179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305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2D90811-70F9-42AA-9DE9-10D3D3228FED}"/>
              </a:ext>
            </a:extLst>
          </p:cNvPr>
          <p:cNvSpPr txBox="1"/>
          <p:nvPr/>
        </p:nvSpPr>
        <p:spPr>
          <a:xfrm>
            <a:off x="366059" y="598456"/>
            <a:ext cx="10407449" cy="4401205"/>
          </a:xfrm>
          <a:prstGeom prst="rect">
            <a:avLst/>
          </a:prstGeom>
          <a:noFill/>
        </p:spPr>
        <p:txBody>
          <a:bodyPr wrap="square" rtlCol="0">
            <a:spAutoFit/>
          </a:bodyPr>
          <a:lstStyle/>
          <a:p>
            <a:r>
              <a:rPr lang="en-GB" sz="6000" b="1" u="sng" dirty="0">
                <a:latin typeface="Letter-join Print" panose="02000503000000020003" pitchFamily="50" charset="0"/>
              </a:rPr>
              <a:t>Reading</a:t>
            </a:r>
            <a:r>
              <a:rPr lang="en-GB" sz="4400" b="1" u="sng" dirty="0">
                <a:latin typeface="Letter-join Print" panose="02000503000000020003" pitchFamily="50" charset="0"/>
              </a:rPr>
              <a:t> </a:t>
            </a:r>
          </a:p>
          <a:p>
            <a:pPr marL="571500" indent="-571500">
              <a:buFont typeface="Arial" panose="020B0604020202020204" pitchFamily="34" charset="0"/>
              <a:buChar char="•"/>
            </a:pPr>
            <a:r>
              <a:rPr lang="en-GB" sz="4400" dirty="0">
                <a:latin typeface="Letter-join Print" panose="02000503000000020003" pitchFamily="50" charset="0"/>
              </a:rPr>
              <a:t>Daily reading at home aim for 20 minutes</a:t>
            </a:r>
          </a:p>
          <a:p>
            <a:pPr marL="571500" indent="-571500">
              <a:buFont typeface="Arial" panose="020B0604020202020204" pitchFamily="34" charset="0"/>
              <a:buChar char="•"/>
            </a:pPr>
            <a:r>
              <a:rPr lang="en-GB" sz="4400" dirty="0">
                <a:latin typeface="Letter-join Print" panose="02000503000000020003" pitchFamily="50" charset="0"/>
              </a:rPr>
              <a:t>Read a variety of things, reading book, </a:t>
            </a:r>
          </a:p>
          <a:p>
            <a:r>
              <a:rPr lang="en-GB" sz="4400" dirty="0">
                <a:latin typeface="Letter-join Print" panose="02000503000000020003" pitchFamily="50" charset="0"/>
              </a:rPr>
              <a:t>magazine, comic, recipes and discussing what you have read together. </a:t>
            </a:r>
          </a:p>
          <a:p>
            <a:pPr marL="571500" indent="-571500">
              <a:buFont typeface="Arial" panose="020B0604020202020204" pitchFamily="34" charset="0"/>
              <a:buChar char="•"/>
            </a:pPr>
            <a:r>
              <a:rPr lang="en-GB" sz="4400" dirty="0">
                <a:latin typeface="Letter-join Print" panose="02000503000000020003" pitchFamily="50" charset="0"/>
              </a:rPr>
              <a:t>Reading book to be in school everyday</a:t>
            </a:r>
          </a:p>
        </p:txBody>
      </p:sp>
    </p:spTree>
    <p:extLst>
      <p:ext uri="{BB962C8B-B14F-4D97-AF65-F5344CB8AC3E}">
        <p14:creationId xmlns:p14="http://schemas.microsoft.com/office/powerpoint/2010/main" val="3192732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8232DCA-CA38-4D51-9210-68C69D767BDF}"/>
              </a:ext>
            </a:extLst>
          </p:cNvPr>
          <p:cNvSpPr txBox="1"/>
          <p:nvPr/>
        </p:nvSpPr>
        <p:spPr>
          <a:xfrm>
            <a:off x="268415" y="341199"/>
            <a:ext cx="12058109" cy="4832092"/>
          </a:xfrm>
          <a:prstGeom prst="rect">
            <a:avLst/>
          </a:prstGeom>
          <a:noFill/>
        </p:spPr>
        <p:txBody>
          <a:bodyPr wrap="none" rtlCol="0">
            <a:spAutoFit/>
          </a:bodyPr>
          <a:lstStyle/>
          <a:p>
            <a:r>
              <a:rPr lang="en-GB" sz="4400" b="1" u="sng" dirty="0">
                <a:latin typeface="Letter-join Print" panose="02000503000000020003" pitchFamily="50" charset="0"/>
              </a:rPr>
              <a:t>Writing</a:t>
            </a:r>
          </a:p>
          <a:p>
            <a:pPr marL="571500" indent="-571500">
              <a:buFont typeface="Arial" panose="020B0604020202020204" pitchFamily="34" charset="0"/>
              <a:buChar char="•"/>
            </a:pPr>
            <a:r>
              <a:rPr lang="en-GB" sz="4400" dirty="0">
                <a:latin typeface="Letter-join Print" panose="02000503000000020003" pitchFamily="50" charset="0"/>
              </a:rPr>
              <a:t>Encourage children to write at home</a:t>
            </a:r>
          </a:p>
          <a:p>
            <a:r>
              <a:rPr lang="en-GB" sz="4400" dirty="0">
                <a:latin typeface="Letter-join Print" panose="02000503000000020003" pitchFamily="50" charset="0"/>
              </a:rPr>
              <a:t>shopping lists, thank you notes, diaries</a:t>
            </a:r>
          </a:p>
          <a:p>
            <a:pPr marL="571500" indent="-571500">
              <a:buFont typeface="Arial" panose="020B0604020202020204" pitchFamily="34" charset="0"/>
              <a:buChar char="•"/>
            </a:pPr>
            <a:r>
              <a:rPr lang="en-GB" sz="4400" dirty="0">
                <a:latin typeface="Letter-join Print" panose="02000503000000020003" pitchFamily="50" charset="0"/>
              </a:rPr>
              <a:t>Spaces between words</a:t>
            </a:r>
          </a:p>
          <a:p>
            <a:pPr marL="571500" indent="-571500">
              <a:buFont typeface="Arial" panose="020B0604020202020204" pitchFamily="34" charset="0"/>
              <a:buChar char="•"/>
            </a:pPr>
            <a:r>
              <a:rPr lang="en-GB" sz="4400" dirty="0">
                <a:latin typeface="Letter-join Print" panose="02000503000000020003" pitchFamily="50" charset="0"/>
              </a:rPr>
              <a:t>Handwriting – begin to join handwriting</a:t>
            </a:r>
          </a:p>
          <a:p>
            <a:pPr marL="571500" indent="-571500">
              <a:buFont typeface="Arial" panose="020B0604020202020204" pitchFamily="34" charset="0"/>
              <a:buChar char="•"/>
            </a:pPr>
            <a:endParaRPr lang="en-GB" sz="4400" dirty="0">
              <a:latin typeface="Letter-join Print" panose="02000503000000020003" pitchFamily="50" charset="0"/>
            </a:endParaRPr>
          </a:p>
          <a:p>
            <a:r>
              <a:rPr lang="en-GB" sz="4400" dirty="0">
                <a:latin typeface="Letter-join Plus 10" panose="02000505000000020003" pitchFamily="50" charset="0"/>
              </a:rPr>
              <a:t>I am a Year 3 pupil at Wolsey House Primary School </a:t>
            </a:r>
          </a:p>
        </p:txBody>
      </p:sp>
    </p:spTree>
    <p:extLst>
      <p:ext uri="{BB962C8B-B14F-4D97-AF65-F5344CB8AC3E}">
        <p14:creationId xmlns:p14="http://schemas.microsoft.com/office/powerpoint/2010/main" val="3514311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47D4B0-C606-4B8C-8A2B-359A7B73C6F8}"/>
              </a:ext>
            </a:extLst>
          </p:cNvPr>
          <p:cNvSpPr txBox="1"/>
          <p:nvPr/>
        </p:nvSpPr>
        <p:spPr>
          <a:xfrm>
            <a:off x="985428" y="810122"/>
            <a:ext cx="9342603" cy="4154984"/>
          </a:xfrm>
          <a:prstGeom prst="rect">
            <a:avLst/>
          </a:prstGeom>
          <a:noFill/>
        </p:spPr>
        <p:txBody>
          <a:bodyPr wrap="square" rtlCol="0">
            <a:spAutoFit/>
          </a:bodyPr>
          <a:lstStyle/>
          <a:p>
            <a:r>
              <a:rPr lang="en-GB" sz="4400" b="1" u="sng" dirty="0">
                <a:latin typeface="Letter-join Print" panose="02000503000000020003" pitchFamily="50" charset="0"/>
              </a:rPr>
              <a:t>Maths </a:t>
            </a:r>
          </a:p>
          <a:p>
            <a:pPr marL="571500" indent="-571500">
              <a:buFont typeface="Arial" panose="020B0604020202020204" pitchFamily="34" charset="0"/>
              <a:buChar char="•"/>
            </a:pPr>
            <a:r>
              <a:rPr lang="en-GB" sz="4400" dirty="0">
                <a:latin typeface="Letter-join Print" panose="02000503000000020003" pitchFamily="50" charset="0"/>
              </a:rPr>
              <a:t>Know number bonds to 10</a:t>
            </a:r>
          </a:p>
          <a:p>
            <a:pPr marL="571500" indent="-571500">
              <a:buFont typeface="Arial" panose="020B0604020202020204" pitchFamily="34" charset="0"/>
              <a:buChar char="•"/>
            </a:pPr>
            <a:r>
              <a:rPr lang="en-GB" sz="4400" dirty="0">
                <a:latin typeface="Letter-join Print" panose="02000503000000020003" pitchFamily="50" charset="0"/>
              </a:rPr>
              <a:t>Place value to 100</a:t>
            </a:r>
          </a:p>
          <a:p>
            <a:pPr marL="571500" indent="-571500">
              <a:buFont typeface="Arial" panose="020B0604020202020204" pitchFamily="34" charset="0"/>
              <a:buChar char="•"/>
            </a:pPr>
            <a:r>
              <a:rPr lang="en-GB" sz="4400" dirty="0">
                <a:latin typeface="Letter-join Print" panose="02000503000000020003" pitchFamily="50" charset="0"/>
              </a:rPr>
              <a:t>Learning multiplication tables fluently</a:t>
            </a:r>
          </a:p>
          <a:p>
            <a:pPr marL="571500" indent="-571500">
              <a:buFont typeface="Arial" panose="020B0604020202020204" pitchFamily="34" charset="0"/>
              <a:buChar char="•"/>
            </a:pPr>
            <a:r>
              <a:rPr lang="en-GB" sz="4400" dirty="0">
                <a:latin typeface="Letter-join Print" panose="02000503000000020003" pitchFamily="50" charset="0"/>
              </a:rPr>
              <a:t>Weekly times table challenge test</a:t>
            </a:r>
          </a:p>
          <a:p>
            <a:endParaRPr lang="en-GB" sz="4400" b="1" u="sng" dirty="0">
              <a:latin typeface="Letter-join Print Plus 1" panose="02000805000000020003" pitchFamily="50" charset="0"/>
            </a:endParaRPr>
          </a:p>
        </p:txBody>
      </p:sp>
    </p:spTree>
    <p:extLst>
      <p:ext uri="{BB962C8B-B14F-4D97-AF65-F5344CB8AC3E}">
        <p14:creationId xmlns:p14="http://schemas.microsoft.com/office/powerpoint/2010/main" val="1492373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47D4B0-C606-4B8C-8A2B-359A7B73C6F8}"/>
              </a:ext>
            </a:extLst>
          </p:cNvPr>
          <p:cNvSpPr txBox="1"/>
          <p:nvPr/>
        </p:nvSpPr>
        <p:spPr>
          <a:xfrm>
            <a:off x="411687" y="263275"/>
            <a:ext cx="9342603" cy="8894743"/>
          </a:xfrm>
          <a:prstGeom prst="rect">
            <a:avLst/>
          </a:prstGeom>
          <a:noFill/>
        </p:spPr>
        <p:txBody>
          <a:bodyPr wrap="square" rtlCol="0">
            <a:spAutoFit/>
          </a:bodyPr>
          <a:lstStyle/>
          <a:p>
            <a:r>
              <a:rPr lang="en-GB" sz="4400" b="1" u="sng" dirty="0">
                <a:latin typeface="Letter-join Print" panose="02000503000000020003" pitchFamily="50" charset="0"/>
              </a:rPr>
              <a:t>Our aim for Year 3 </a:t>
            </a:r>
          </a:p>
          <a:p>
            <a:r>
              <a:rPr lang="en-GB" sz="4400" dirty="0">
                <a:latin typeface="Letter-join Print" panose="02000503000000020003" pitchFamily="50" charset="0"/>
              </a:rPr>
              <a:t>We aim to support children in becoming:</a:t>
            </a:r>
          </a:p>
          <a:p>
            <a:endParaRPr lang="en-GB" sz="4400" dirty="0">
              <a:latin typeface="Letter-join Print" panose="02000503000000020003" pitchFamily="50" charset="0"/>
            </a:endParaRPr>
          </a:p>
          <a:p>
            <a:pPr marL="571500" indent="-571500">
              <a:buFont typeface="Arial" panose="020B0604020202020204" pitchFamily="34" charset="0"/>
              <a:buChar char="•"/>
            </a:pPr>
            <a:r>
              <a:rPr lang="en-GB" sz="4400" dirty="0">
                <a:latin typeface="Letter-join Print" panose="02000503000000020003" pitchFamily="50" charset="0"/>
              </a:rPr>
              <a:t>Happy</a:t>
            </a:r>
          </a:p>
          <a:p>
            <a:pPr marL="571500" indent="-571500">
              <a:buFont typeface="Arial" panose="020B0604020202020204" pitchFamily="34" charset="0"/>
              <a:buChar char="•"/>
            </a:pPr>
            <a:r>
              <a:rPr lang="en-GB" sz="4400" dirty="0">
                <a:latin typeface="Letter-join Print" panose="02000503000000020003" pitchFamily="50" charset="0"/>
              </a:rPr>
              <a:t>Independent</a:t>
            </a:r>
          </a:p>
          <a:p>
            <a:pPr marL="571500" indent="-571500">
              <a:buFont typeface="Arial" panose="020B0604020202020204" pitchFamily="34" charset="0"/>
              <a:buChar char="•"/>
            </a:pPr>
            <a:r>
              <a:rPr lang="en-GB" sz="4400" dirty="0">
                <a:latin typeface="Letter-join Print" panose="02000503000000020003" pitchFamily="50" charset="0"/>
              </a:rPr>
              <a:t>Resilient</a:t>
            </a:r>
          </a:p>
          <a:p>
            <a:pPr marL="571500" indent="-571500">
              <a:buFont typeface="Arial" panose="020B0604020202020204" pitchFamily="34" charset="0"/>
              <a:buChar char="•"/>
            </a:pPr>
            <a:r>
              <a:rPr lang="en-GB" sz="4400" dirty="0">
                <a:latin typeface="Letter-join Print" panose="02000503000000020003" pitchFamily="50" charset="0"/>
              </a:rPr>
              <a:t>Curious</a:t>
            </a:r>
          </a:p>
          <a:p>
            <a:pPr marL="571500" indent="-571500">
              <a:buFont typeface="Arial" panose="020B0604020202020204" pitchFamily="34" charset="0"/>
              <a:buChar char="•"/>
            </a:pPr>
            <a:r>
              <a:rPr lang="en-GB" sz="4400" dirty="0">
                <a:latin typeface="Letter-join Print" panose="02000503000000020003" pitchFamily="50" charset="0"/>
              </a:rPr>
              <a:t>Confident learners</a:t>
            </a:r>
          </a:p>
          <a:p>
            <a:pPr marL="571500" indent="-571500">
              <a:buFont typeface="Arial" panose="020B0604020202020204" pitchFamily="34" charset="0"/>
              <a:buChar char="•"/>
            </a:pPr>
            <a:endParaRPr lang="en-GB" sz="4400" dirty="0">
              <a:latin typeface="Letter-join Print" panose="02000503000000020003" pitchFamily="50" charset="0"/>
            </a:endParaRPr>
          </a:p>
          <a:p>
            <a:endParaRPr lang="en-GB" sz="4400" dirty="0">
              <a:latin typeface="Letter-join Print" panose="02000503000000020003" pitchFamily="50" charset="0"/>
            </a:endParaRPr>
          </a:p>
          <a:p>
            <a:endParaRPr lang="en-GB" sz="4400" dirty="0">
              <a:latin typeface="Letter-join Print" panose="02000503000000020003" pitchFamily="50" charset="0"/>
            </a:endParaRPr>
          </a:p>
          <a:p>
            <a:r>
              <a:rPr lang="en-GB" sz="4400" dirty="0">
                <a:latin typeface="Letter-join Print" panose="02000503000000020003" pitchFamily="50" charset="0"/>
              </a:rPr>
              <a:t> </a:t>
            </a:r>
          </a:p>
          <a:p>
            <a:endParaRPr lang="en-GB" sz="4400" b="1" u="sng" dirty="0">
              <a:latin typeface="Letter-join Print Plus 1" panose="02000805000000020003" pitchFamily="50" charset="0"/>
            </a:endParaRPr>
          </a:p>
        </p:txBody>
      </p:sp>
    </p:spTree>
    <p:extLst>
      <p:ext uri="{BB962C8B-B14F-4D97-AF65-F5344CB8AC3E}">
        <p14:creationId xmlns:p14="http://schemas.microsoft.com/office/powerpoint/2010/main" val="981927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76026F-5060-4175-823A-031DEB77C329}"/>
              </a:ext>
            </a:extLst>
          </p:cNvPr>
          <p:cNvSpPr txBox="1"/>
          <p:nvPr/>
        </p:nvSpPr>
        <p:spPr>
          <a:xfrm>
            <a:off x="1219200" y="1312333"/>
            <a:ext cx="4184031" cy="3447098"/>
          </a:xfrm>
          <a:prstGeom prst="rect">
            <a:avLst/>
          </a:prstGeom>
          <a:noFill/>
        </p:spPr>
        <p:txBody>
          <a:bodyPr wrap="none" rtlCol="0">
            <a:spAutoFit/>
          </a:bodyPr>
          <a:lstStyle/>
          <a:p>
            <a:pPr marL="285750" indent="-285750">
              <a:buFont typeface="Arial" panose="020B0604020202020204" pitchFamily="34" charset="0"/>
              <a:buChar char="•"/>
            </a:pPr>
            <a:r>
              <a:rPr lang="en-GB" sz="4000" dirty="0">
                <a:latin typeface="Letter-join Print" panose="02000503000000020003" pitchFamily="50" charset="0"/>
              </a:rPr>
              <a:t>Website class page</a:t>
            </a:r>
          </a:p>
          <a:p>
            <a:pPr marL="285750" indent="-285750">
              <a:buFont typeface="Arial" panose="020B0604020202020204" pitchFamily="34" charset="0"/>
              <a:buChar char="•"/>
            </a:pPr>
            <a:endParaRPr lang="en-GB" sz="4000" dirty="0">
              <a:latin typeface="Letter-join Print" panose="02000503000000020003" pitchFamily="50" charset="0"/>
            </a:endParaRPr>
          </a:p>
          <a:p>
            <a:pPr marL="285750" indent="-285750">
              <a:buFont typeface="Arial" panose="020B0604020202020204" pitchFamily="34" charset="0"/>
              <a:buChar char="•"/>
            </a:pPr>
            <a:endParaRPr lang="en-GB" sz="4000" dirty="0">
              <a:latin typeface="Letter-join Print" panose="02000503000000020003" pitchFamily="50" charset="0"/>
            </a:endParaRPr>
          </a:p>
          <a:p>
            <a:pPr marL="285750" indent="-285750">
              <a:buFont typeface="Arial" panose="020B0604020202020204" pitchFamily="34" charset="0"/>
              <a:buChar char="•"/>
            </a:pPr>
            <a:endParaRPr lang="en-GB" sz="4000" dirty="0">
              <a:latin typeface="Letter-join Print" panose="02000503000000020003" pitchFamily="50" charset="0"/>
            </a:endParaRPr>
          </a:p>
          <a:p>
            <a:pPr marL="285750" indent="-285750">
              <a:buFont typeface="Arial" panose="020B0604020202020204" pitchFamily="34" charset="0"/>
              <a:buChar char="•"/>
            </a:pPr>
            <a:r>
              <a:rPr lang="en-GB" sz="4000" dirty="0" err="1">
                <a:latin typeface="Letter-join Print" panose="02000503000000020003" pitchFamily="50" charset="0"/>
              </a:rPr>
              <a:t>Weduc</a:t>
            </a:r>
            <a:endParaRPr lang="en-GB" sz="4000" dirty="0">
              <a:latin typeface="Letter-join Print" panose="02000503000000020003" pitchFamily="50" charset="0"/>
            </a:endParaRPr>
          </a:p>
          <a:p>
            <a:endParaRPr lang="en-GB" dirty="0"/>
          </a:p>
        </p:txBody>
      </p:sp>
      <p:pic>
        <p:nvPicPr>
          <p:cNvPr id="3" name="Picture 2" descr="Mobirise Website Builder">
            <a:extLst>
              <a:ext uri="{FF2B5EF4-FFF2-40B4-BE49-F238E27FC236}">
                <a16:creationId xmlns:a16="http://schemas.microsoft.com/office/drawing/2014/main" id="{30B89CA1-4C23-4AE3-998B-600C6C1D68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ach More Parents by Weduc - Apps on ...">
            <a:extLst>
              <a:ext uri="{FF2B5EF4-FFF2-40B4-BE49-F238E27FC236}">
                <a16:creationId xmlns:a16="http://schemas.microsoft.com/office/drawing/2014/main" id="{FCBEB25C-9CB6-44E8-9847-962EDA9539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4291" y="3192929"/>
            <a:ext cx="1725946" cy="17259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B493319-504E-46E7-944B-ACFECB6336C8}"/>
              </a:ext>
            </a:extLst>
          </p:cNvPr>
          <p:cNvSpPr txBox="1"/>
          <p:nvPr/>
        </p:nvSpPr>
        <p:spPr>
          <a:xfrm>
            <a:off x="457199" y="137226"/>
            <a:ext cx="4088170" cy="1015663"/>
          </a:xfrm>
          <a:prstGeom prst="rect">
            <a:avLst/>
          </a:prstGeom>
          <a:noFill/>
        </p:spPr>
        <p:txBody>
          <a:bodyPr wrap="none" rtlCol="0">
            <a:spAutoFit/>
          </a:bodyPr>
          <a:lstStyle/>
          <a:p>
            <a:r>
              <a:rPr lang="en-GB" sz="6000" b="1" u="sng" dirty="0">
                <a:latin typeface="Letter-join Print" panose="02000503000000020003" pitchFamily="50" charset="0"/>
              </a:rPr>
              <a:t>Information </a:t>
            </a:r>
          </a:p>
        </p:txBody>
      </p:sp>
      <p:pic>
        <p:nvPicPr>
          <p:cNvPr id="6" name="Picture 5">
            <a:extLst>
              <a:ext uri="{FF2B5EF4-FFF2-40B4-BE49-F238E27FC236}">
                <a16:creationId xmlns:a16="http://schemas.microsoft.com/office/drawing/2014/main" id="{941BA5A9-E630-4F30-88CF-5C005A069972}"/>
              </a:ext>
            </a:extLst>
          </p:cNvPr>
          <p:cNvPicPr>
            <a:picLocks noChangeAspect="1"/>
          </p:cNvPicPr>
          <p:nvPr/>
        </p:nvPicPr>
        <p:blipFill>
          <a:blip r:embed="rId5"/>
          <a:stretch>
            <a:fillRect/>
          </a:stretch>
        </p:blipFill>
        <p:spPr>
          <a:xfrm>
            <a:off x="5802923" y="645057"/>
            <a:ext cx="4018228" cy="1970274"/>
          </a:xfrm>
          <a:prstGeom prst="rect">
            <a:avLst/>
          </a:prstGeom>
        </p:spPr>
      </p:pic>
    </p:spTree>
    <p:extLst>
      <p:ext uri="{BB962C8B-B14F-4D97-AF65-F5344CB8AC3E}">
        <p14:creationId xmlns:p14="http://schemas.microsoft.com/office/powerpoint/2010/main" val="652064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E409C-2E29-4790-A607-0964FACCF298}"/>
              </a:ext>
            </a:extLst>
          </p:cNvPr>
          <p:cNvSpPr txBox="1"/>
          <p:nvPr/>
        </p:nvSpPr>
        <p:spPr>
          <a:xfrm>
            <a:off x="2752662" y="218777"/>
            <a:ext cx="2246384" cy="646331"/>
          </a:xfrm>
          <a:prstGeom prst="rect">
            <a:avLst/>
          </a:prstGeom>
          <a:noFill/>
        </p:spPr>
        <p:txBody>
          <a:bodyPr wrap="none" rtlCol="0">
            <a:spAutoFit/>
          </a:bodyPr>
          <a:lstStyle/>
          <a:p>
            <a:r>
              <a:rPr lang="en-GB" dirty="0">
                <a:latin typeface="Letter-join Print" panose="02000503000000020003" pitchFamily="50" charset="0"/>
              </a:rPr>
              <a:t>Example homework grid</a:t>
            </a:r>
          </a:p>
          <a:p>
            <a:endParaRPr lang="en-GB" dirty="0"/>
          </a:p>
        </p:txBody>
      </p:sp>
      <p:pic>
        <p:nvPicPr>
          <p:cNvPr id="3" name="Picture 2" descr="Mobirise Website Builder">
            <a:extLst>
              <a:ext uri="{FF2B5EF4-FFF2-40B4-BE49-F238E27FC236}">
                <a16:creationId xmlns:a16="http://schemas.microsoft.com/office/drawing/2014/main" id="{83B996E6-D229-4580-8A6C-6DEC26F979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10866" y="82037"/>
            <a:ext cx="1298608" cy="12986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5E007AB-BB3B-40D0-B925-F05797E6B5BF}"/>
              </a:ext>
            </a:extLst>
          </p:cNvPr>
          <p:cNvSpPr txBox="1"/>
          <p:nvPr/>
        </p:nvSpPr>
        <p:spPr>
          <a:xfrm>
            <a:off x="256717" y="-38100"/>
            <a:ext cx="6096000" cy="769441"/>
          </a:xfrm>
          <a:prstGeom prst="rect">
            <a:avLst/>
          </a:prstGeom>
          <a:noFill/>
        </p:spPr>
        <p:txBody>
          <a:bodyPr wrap="square">
            <a:spAutoFit/>
          </a:bodyPr>
          <a:lstStyle/>
          <a:p>
            <a:r>
              <a:rPr lang="en-GB" sz="4400" b="1" u="sng" dirty="0">
                <a:latin typeface="Letter-join Print" panose="02000503000000020003" pitchFamily="50" charset="0"/>
              </a:rPr>
              <a:t>Homework</a:t>
            </a:r>
          </a:p>
        </p:txBody>
      </p:sp>
      <p:pic>
        <p:nvPicPr>
          <p:cNvPr id="7" name="Picture 6">
            <a:extLst>
              <a:ext uri="{FF2B5EF4-FFF2-40B4-BE49-F238E27FC236}">
                <a16:creationId xmlns:a16="http://schemas.microsoft.com/office/drawing/2014/main" id="{56CBE1F5-E7F8-42BF-ADB5-1212DDB88F5F}"/>
              </a:ext>
            </a:extLst>
          </p:cNvPr>
          <p:cNvPicPr>
            <a:picLocks noChangeAspect="1"/>
          </p:cNvPicPr>
          <p:nvPr/>
        </p:nvPicPr>
        <p:blipFill>
          <a:blip r:embed="rId4"/>
          <a:stretch>
            <a:fillRect/>
          </a:stretch>
        </p:blipFill>
        <p:spPr>
          <a:xfrm>
            <a:off x="355328" y="865108"/>
            <a:ext cx="9866802" cy="5992892"/>
          </a:xfrm>
          <a:prstGeom prst="rect">
            <a:avLst/>
          </a:prstGeom>
        </p:spPr>
      </p:pic>
    </p:spTree>
    <p:extLst>
      <p:ext uri="{BB962C8B-B14F-4D97-AF65-F5344CB8AC3E}">
        <p14:creationId xmlns:p14="http://schemas.microsoft.com/office/powerpoint/2010/main" val="7821498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E409C-2E29-4790-A607-0964FACCF298}"/>
              </a:ext>
            </a:extLst>
          </p:cNvPr>
          <p:cNvSpPr txBox="1"/>
          <p:nvPr/>
        </p:nvSpPr>
        <p:spPr>
          <a:xfrm>
            <a:off x="1058333" y="592667"/>
            <a:ext cx="4478727" cy="1292662"/>
          </a:xfrm>
          <a:prstGeom prst="rect">
            <a:avLst/>
          </a:prstGeom>
          <a:noFill/>
        </p:spPr>
        <p:txBody>
          <a:bodyPr wrap="none" rtlCol="0">
            <a:spAutoFit/>
          </a:bodyPr>
          <a:lstStyle/>
          <a:p>
            <a:r>
              <a:rPr lang="en-GB" sz="6000" b="1" u="sng" dirty="0">
                <a:latin typeface="Letter-join Print" panose="02000503000000020003" pitchFamily="50" charset="0"/>
              </a:rPr>
              <a:t>Any questions</a:t>
            </a:r>
          </a:p>
          <a:p>
            <a:endParaRPr lang="en-GB" dirty="0"/>
          </a:p>
        </p:txBody>
      </p:sp>
      <p:pic>
        <p:nvPicPr>
          <p:cNvPr id="3" name="Picture 2" descr="Mobirise Website Builder">
            <a:extLst>
              <a:ext uri="{FF2B5EF4-FFF2-40B4-BE49-F238E27FC236}">
                <a16:creationId xmlns:a16="http://schemas.microsoft.com/office/drawing/2014/main" id="{3D5742E7-BCD8-4CF6-80EA-3C9C2C0F91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8047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owerpoint Recruitmen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836</Words>
  <Application>Microsoft Office PowerPoint</Application>
  <PresentationFormat>Widescreen</PresentationFormat>
  <Paragraphs>186</Paragraphs>
  <Slides>27</Slides>
  <Notes>19</Notes>
  <HiddenSlides>0</HiddenSlides>
  <MMClips>1</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27</vt:i4>
      </vt:variant>
    </vt:vector>
  </HeadingPairs>
  <TitlesOfParts>
    <vt:vector size="38" baseType="lpstr">
      <vt:lpstr>Arial</vt:lpstr>
      <vt:lpstr>Arial Rounded MT Bold</vt:lpstr>
      <vt:lpstr>Calibri</vt:lpstr>
      <vt:lpstr>Calibri Light</vt:lpstr>
      <vt:lpstr>Letter-join Plus 10</vt:lpstr>
      <vt:lpstr>Letter-join Print</vt:lpstr>
      <vt:lpstr>Letter-join Print Plus 1</vt:lpstr>
      <vt:lpstr>Ubuntu Bold</vt:lpstr>
      <vt:lpstr>Office Theme</vt:lpstr>
      <vt:lpstr>Powerpoint Recruitment template</vt:lpstr>
      <vt:lpstr>Custom Design</vt:lpstr>
      <vt:lpstr>PowerPoint Presentation</vt:lpstr>
      <vt:lpstr>PowerPoint Presentation</vt:lpstr>
      <vt:lpstr>Welcome to the  Mental Health Support Team! </vt:lpstr>
      <vt:lpstr>Introduction </vt:lpstr>
      <vt:lpstr>We ALL have mental health Mental Health affects our... </vt:lpstr>
      <vt:lpstr>What are some of the mental health challenges we work with? </vt:lpstr>
      <vt:lpstr>PowerPoint Presentation</vt:lpstr>
      <vt:lpstr>How can I get support from the Mental Health Support Team? </vt:lpstr>
      <vt:lpstr>PowerPoint Presentation</vt:lpstr>
      <vt:lpstr>Questions</vt:lpstr>
      <vt:lpstr>How can I help my child in 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I help my child in Year 2?</dc:title>
  <dc:creator>Lindsey Dixon</dc:creator>
  <cp:lastModifiedBy>Grace Ward</cp:lastModifiedBy>
  <cp:revision>28</cp:revision>
  <dcterms:created xsi:type="dcterms:W3CDTF">2026-06-02T14:22:54Z</dcterms:created>
  <dcterms:modified xsi:type="dcterms:W3CDTF">2026-06-24T13:30:10Z</dcterms:modified>
</cp:coreProperties>
</file>