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21"/>
  </p:handoutMasterIdLst>
  <p:sldIdLst>
    <p:sldId id="289" r:id="rId5"/>
    <p:sldId id="290" r:id="rId6"/>
    <p:sldId id="294" r:id="rId7"/>
    <p:sldId id="302" r:id="rId8"/>
    <p:sldId id="301" r:id="rId9"/>
    <p:sldId id="293" r:id="rId10"/>
    <p:sldId id="309" r:id="rId11"/>
    <p:sldId id="308" r:id="rId12"/>
    <p:sldId id="310" r:id="rId13"/>
    <p:sldId id="303" r:id="rId14"/>
    <p:sldId id="297" r:id="rId15"/>
    <p:sldId id="304" r:id="rId16"/>
    <p:sldId id="305" r:id="rId17"/>
    <p:sldId id="306" r:id="rId18"/>
    <p:sldId id="311" r:id="rId19"/>
    <p:sldId id="30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25" autoAdjust="0"/>
  </p:normalViewPr>
  <p:slideViewPr>
    <p:cSldViewPr snapToGrid="0" showGuides="1">
      <p:cViewPr varScale="1">
        <p:scale>
          <a:sx n="81" d="100"/>
          <a:sy n="81" d="100"/>
        </p:scale>
        <p:origin x="634" y="67"/>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8/31/2026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childline.org.uk/kids" TargetMode="External"/><Relationship Id="rId1" Type="http://schemas.openxmlformats.org/officeDocument/2006/relationships/slideLayout" Target="../slideLayouts/slideLayout3.xml"/><Relationship Id="rId5" Type="http://schemas.openxmlformats.org/officeDocument/2006/relationships/image" Target="../media/image28.jpe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p:txBody>
          <a:bodyPr>
            <a:normAutofit lnSpcReduction="10000"/>
          </a:bodyPr>
          <a:lstStyle/>
          <a:p>
            <a:r>
              <a:rPr lang="en-US" dirty="0"/>
              <a:t>EYFS</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r>
              <a:rPr lang="en-US" dirty="0">
                <a:latin typeface="+mj-lt"/>
              </a:rPr>
              <a:t>Autumn Term</a:t>
            </a:r>
          </a:p>
          <a:p>
            <a:endParaRPr lang="en-US" dirty="0"/>
          </a:p>
        </p:txBody>
      </p:sp>
      <p:pic>
        <p:nvPicPr>
          <p:cNvPr id="9" name="Picture 8">
            <a:extLst>
              <a:ext uri="{FF2B5EF4-FFF2-40B4-BE49-F238E27FC236}">
                <a16:creationId xmlns:a16="http://schemas.microsoft.com/office/drawing/2014/main" id="{86433A4C-104D-4E1A-9777-AE3FA8DFB0C9}"/>
              </a:ext>
            </a:extLst>
          </p:cNvPr>
          <p:cNvPicPr>
            <a:picLocks noChangeAspect="1"/>
          </p:cNvPicPr>
          <p:nvPr/>
        </p:nvPicPr>
        <p:blipFill>
          <a:blip r:embed="rId2">
            <a:clrChange>
              <a:clrFrom>
                <a:srgbClr val="FDFDFD"/>
              </a:clrFrom>
              <a:clrTo>
                <a:srgbClr val="FDFDFD">
                  <a:alpha val="0"/>
                </a:srgbClr>
              </a:clrTo>
            </a:clrChange>
          </a:blip>
          <a:stretch>
            <a:fillRect/>
          </a:stretch>
        </p:blipFill>
        <p:spPr>
          <a:xfrm>
            <a:off x="4068983" y="3584660"/>
            <a:ext cx="4520858" cy="3013905"/>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7466202" cy="4661464"/>
          </a:xfrm>
        </p:spPr>
        <p:txBody>
          <a:bodyPr>
            <a:normAutofit/>
          </a:bodyPr>
          <a:lstStyle/>
          <a:p>
            <a:pPr marL="342900" indent="-342900" algn="l">
              <a:lnSpc>
                <a:spcPts val="2800"/>
              </a:lnSpc>
              <a:buFont typeface="Arial" panose="020B0604020202020204" pitchFamily="34" charset="0"/>
              <a:buChar char="•"/>
            </a:pPr>
            <a:r>
              <a:rPr lang="en-US" sz="1800" dirty="0"/>
              <a:t>Welcome to our EYFS </a:t>
            </a:r>
            <a:r>
              <a:rPr lang="en-US" dirty="0"/>
              <a:t>p</a:t>
            </a:r>
            <a:r>
              <a:rPr lang="en-US" sz="1800" dirty="0"/>
              <a:t>age.</a:t>
            </a:r>
          </a:p>
          <a:p>
            <a:pPr marL="342900" indent="-342900" algn="l">
              <a:lnSpc>
                <a:spcPts val="2800"/>
              </a:lnSpc>
              <a:buFont typeface="Arial" panose="020B0604020202020204" pitchFamily="34" charset="0"/>
              <a:buChar char="•"/>
            </a:pPr>
            <a:r>
              <a:rPr lang="en-US" sz="1800" dirty="0"/>
              <a:t>Here, you will find the following information:</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core values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Staff who work in the EYFS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Timings for the day</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P.E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Special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WEDUC</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Attendance</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School uniform</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7" name="TextBox 6">
            <a:extLst>
              <a:ext uri="{FF2B5EF4-FFF2-40B4-BE49-F238E27FC236}">
                <a16:creationId xmlns:a16="http://schemas.microsoft.com/office/drawing/2014/main" id="{C0130D21-C9CE-4F2C-9B68-3BFC7BAD7D93}"/>
              </a:ext>
            </a:extLst>
          </p:cNvPr>
          <p:cNvSpPr txBox="1"/>
          <p:nvPr/>
        </p:nvSpPr>
        <p:spPr>
          <a:xfrm>
            <a:off x="3643842" y="2982620"/>
            <a:ext cx="6132352" cy="1497654"/>
          </a:xfrm>
          <a:prstGeom prst="rect">
            <a:avLst/>
          </a:prstGeom>
          <a:noFill/>
        </p:spPr>
        <p:txBody>
          <a:bodyPr wrap="square">
            <a:spAutoFit/>
          </a:bodyPr>
          <a:lstStyle/>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Behaviour</a:t>
            </a:r>
          </a:p>
          <a:p>
            <a:pPr marL="742950" lvl="1" indent="-285750" algn="l">
              <a:lnSpc>
                <a:spcPts val="2800"/>
              </a:lnSpc>
              <a:buFont typeface="Courier New" panose="02070309020205020404" pitchFamily="49" charset="0"/>
              <a:buChar char="o"/>
            </a:pPr>
            <a:r>
              <a:rPr lang="en-US" dirty="0">
                <a:solidFill>
                  <a:schemeClr val="tx1">
                    <a:lumMod val="75000"/>
                    <a:lumOff val="25000"/>
                  </a:schemeClr>
                </a:solidFill>
              </a:rPr>
              <a:t>Ways you can help your child at home</a:t>
            </a:r>
            <a:endParaRPr lang="en-US" sz="1800" dirty="0">
              <a:solidFill>
                <a:schemeClr val="tx1">
                  <a:lumMod val="75000"/>
                  <a:lumOff val="25000"/>
                </a:schemeClr>
              </a:solidFill>
            </a:endParaRP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Childline</a:t>
            </a:r>
          </a:p>
          <a:p>
            <a:pPr lvl="1" algn="l">
              <a:lnSpc>
                <a:spcPts val="2800"/>
              </a:lnSpc>
            </a:pPr>
            <a:endParaRPr lang="en-US" sz="1800" dirty="0">
              <a:solidFill>
                <a:schemeClr val="tx1">
                  <a:lumMod val="75000"/>
                  <a:lumOff val="25000"/>
                </a:schemeClr>
              </a:solidFill>
            </a:endParaRPr>
          </a:p>
        </p:txBody>
      </p:sp>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9"/>
            <a:ext cx="6858000" cy="4233672"/>
          </a:xfrm>
        </p:spPr>
        <p:txBody>
          <a:bodyPr>
            <a:normAutofit/>
          </a:bodyPr>
          <a:lstStyle/>
          <a:p>
            <a:pPr algn="l">
              <a:lnSpc>
                <a:spcPts val="2800"/>
              </a:lnSpc>
            </a:pPr>
            <a:r>
              <a:rPr lang="en-GB" b="0" i="0" dirty="0">
                <a:solidFill>
                  <a:srgbClr val="444444"/>
                </a:solidFill>
                <a:effectLst/>
                <a:latin typeface="Roboto" panose="02000000000000000000" pitchFamily="2" charset="0"/>
              </a:rPr>
              <a:t>Creating a school where everyone is safe, happy and healthy and where everyone strives to live by</a:t>
            </a:r>
            <a:r>
              <a:rPr lang="en-GB" b="1" i="0" dirty="0">
                <a:solidFill>
                  <a:srgbClr val="444444"/>
                </a:solidFill>
                <a:effectLst/>
                <a:latin typeface="Roboto" panose="02000000000000000000" pitchFamily="2" charset="0"/>
              </a:rPr>
              <a:t> our 6 core values</a:t>
            </a:r>
            <a:r>
              <a:rPr lang="en-GB" b="0" i="0" dirty="0">
                <a:solidFill>
                  <a:srgbClr val="444444"/>
                </a:solidFill>
                <a:effectLst/>
                <a:latin typeface="Roboto" panose="02000000000000000000" pitchFamily="2" charset="0"/>
              </a:rPr>
              <a:t>:</a:t>
            </a:r>
          </a:p>
          <a:p>
            <a:pPr algn="l">
              <a:lnSpc>
                <a:spcPts val="2800"/>
              </a:lnSpc>
            </a:pPr>
            <a:endParaRPr lang="en-GB"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fontScale="90000"/>
          </a:bodyPr>
          <a:lstStyle/>
          <a:p>
            <a:r>
              <a:rPr lang="en-US" dirty="0"/>
              <a:t>Staff who work in the EYFS</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078941" y="1935634"/>
            <a:ext cx="7682753" cy="4233672"/>
          </a:xfrm>
        </p:spPr>
        <p:txBody>
          <a:bodyPr>
            <a:normAutofit lnSpcReduction="10000"/>
          </a:bodyPr>
          <a:lstStyle/>
          <a:p>
            <a:r>
              <a:rPr lang="en-US" u="sng" dirty="0"/>
              <a:t>Teachers in the EYFS</a:t>
            </a:r>
          </a:p>
          <a:p>
            <a:r>
              <a:rPr lang="en-US" b="1" dirty="0"/>
              <a:t>The Robins </a:t>
            </a:r>
            <a:r>
              <a:rPr lang="en-US" dirty="0"/>
              <a:t>– Mrs Bunn</a:t>
            </a:r>
            <a:endParaRPr lang="en-US" b="1" dirty="0"/>
          </a:p>
          <a:p>
            <a:r>
              <a:rPr lang="en-US" b="1" dirty="0"/>
              <a:t>The Kingfishers – </a:t>
            </a:r>
            <a:r>
              <a:rPr lang="en-US" dirty="0"/>
              <a:t>Mrs Wells (EYFS Leader and Assistant Headteacher)</a:t>
            </a:r>
          </a:p>
          <a:p>
            <a:r>
              <a:rPr lang="en-US" b="1" dirty="0"/>
              <a:t>The Owls – </a:t>
            </a:r>
            <a:r>
              <a:rPr lang="en-US" dirty="0"/>
              <a:t>Miss Williams </a:t>
            </a:r>
          </a:p>
          <a:p>
            <a:r>
              <a:rPr lang="en-US" b="1" dirty="0"/>
              <a:t>The Woodpeckers –</a:t>
            </a:r>
            <a:r>
              <a:rPr lang="en-US" dirty="0"/>
              <a:t>Miss Stokes and Miss Ibrahim</a:t>
            </a:r>
          </a:p>
          <a:p>
            <a:endParaRPr lang="en-US" dirty="0"/>
          </a:p>
          <a:p>
            <a:r>
              <a:rPr lang="en-US" u="sng" dirty="0"/>
              <a:t>Teaching Assistants in the EYFS</a:t>
            </a:r>
          </a:p>
          <a:p>
            <a:r>
              <a:rPr lang="en-US" dirty="0"/>
              <a:t>Mrs Lavingia		Mrs Peatfield		</a:t>
            </a:r>
          </a:p>
          <a:p>
            <a:r>
              <a:rPr lang="en-US" dirty="0"/>
              <a:t>Mrs Cooke		Mr Mohammed		Mrs Wyatt</a:t>
            </a:r>
          </a:p>
          <a:p>
            <a:r>
              <a:rPr lang="en-US" dirty="0"/>
              <a:t>Mrs Chawda 		Mrs Brooker		Mrs Sago</a:t>
            </a:r>
          </a:p>
          <a:p>
            <a:r>
              <a:rPr lang="en-US" dirty="0"/>
              <a:t>Mrs Issa 			Mr Lawrence </a:t>
            </a:r>
          </a:p>
          <a:p>
            <a:pPr algn="ctr"/>
            <a:r>
              <a:rPr lang="en-US" dirty="0"/>
              <a:t>				</a:t>
            </a:r>
          </a:p>
        </p:txBody>
      </p:sp>
      <p:pic>
        <p:nvPicPr>
          <p:cNvPr id="4" name="Picture 3">
            <a:extLst>
              <a:ext uri="{FF2B5EF4-FFF2-40B4-BE49-F238E27FC236}">
                <a16:creationId xmlns:a16="http://schemas.microsoft.com/office/drawing/2014/main" id="{37271C34-EF98-450C-B5B4-8E702D865B87}"/>
              </a:ext>
            </a:extLst>
          </p:cNvPr>
          <p:cNvPicPr>
            <a:picLocks noChangeAspect="1"/>
          </p:cNvPicPr>
          <p:nvPr/>
        </p:nvPicPr>
        <p:blipFill>
          <a:blip r:embed="rId2">
            <a:clrChange>
              <a:clrFrom>
                <a:srgbClr val="FDFDFD"/>
              </a:clrFrom>
              <a:clrTo>
                <a:srgbClr val="FDFDFD">
                  <a:alpha val="0"/>
                </a:srgbClr>
              </a:clrTo>
            </a:clrChange>
          </a:blip>
          <a:stretch>
            <a:fillRect/>
          </a:stretch>
        </p:blipFill>
        <p:spPr>
          <a:xfrm>
            <a:off x="-28576" y="1999130"/>
            <a:ext cx="3858192" cy="2572128"/>
          </a:xfrm>
          <a:prstGeom prst="rect">
            <a:avLst/>
          </a:prstGeom>
        </p:spPr>
      </p:pic>
    </p:spTree>
    <p:extLst>
      <p:ext uri="{BB962C8B-B14F-4D97-AF65-F5344CB8AC3E}">
        <p14:creationId xmlns:p14="http://schemas.microsoft.com/office/powerpoint/2010/main" val="2174736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EYFS Daily Times </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normAutofit fontScale="92500" lnSpcReduction="10000"/>
          </a:bodyPr>
          <a:lstStyle/>
          <a:p>
            <a:pPr algn="just"/>
            <a:r>
              <a:rPr lang="en-GB" sz="1800" b="1" u="sng" dirty="0">
                <a:effectLst/>
                <a:ea typeface="Times New Roman" panose="02020603050405020304" pitchFamily="18" charset="0"/>
                <a:cs typeface="Times New Roman" panose="02020603050405020304" pitchFamily="18" charset="0"/>
              </a:rPr>
              <a:t>Daily times for Nursery</a:t>
            </a:r>
            <a:r>
              <a:rPr lang="en-GB" sz="1800" b="1" dirty="0">
                <a:effectLst/>
                <a:ea typeface="Times New Roman" panose="02020603050405020304" pitchFamily="18" charset="0"/>
                <a:cs typeface="Times New Roman" panose="02020603050405020304" pitchFamily="18" charset="0"/>
              </a:rPr>
              <a:t>:</a:t>
            </a:r>
            <a:endParaRPr lang="en-GB" sz="1800" dirty="0">
              <a:effectLst/>
              <a:ea typeface="Times New Roman" panose="02020603050405020304" pitchFamily="18" charset="0"/>
              <a:cs typeface="Times New Roman" panose="02020603050405020304" pitchFamily="18" charset="0"/>
            </a:endParaRPr>
          </a:p>
          <a:p>
            <a:pPr algn="just"/>
            <a:r>
              <a:rPr lang="en-GB" sz="1800" b="1" dirty="0">
                <a:effectLst/>
                <a:ea typeface="Times New Roman" panose="02020603050405020304" pitchFamily="18" charset="0"/>
                <a:cs typeface="Times New Roman" panose="02020603050405020304" pitchFamily="18" charset="0"/>
              </a:rPr>
              <a:t>Morning Session</a:t>
            </a:r>
            <a:r>
              <a:rPr lang="en-GB" sz="1800" dirty="0">
                <a:effectLst/>
                <a:ea typeface="Times New Roman" panose="02020603050405020304" pitchFamily="18" charset="0"/>
                <a:cs typeface="Times New Roman" panose="02020603050405020304" pitchFamily="18" charset="0"/>
              </a:rPr>
              <a:t> - Starts at 8.45am and ends at 11.45am</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b="1" dirty="0">
                <a:effectLst/>
                <a:ea typeface="Times New Roman" panose="02020603050405020304" pitchFamily="18" charset="0"/>
                <a:cs typeface="Times New Roman" panose="02020603050405020304" pitchFamily="18" charset="0"/>
              </a:rPr>
              <a:t>Afternoon Session</a:t>
            </a:r>
            <a:r>
              <a:rPr lang="en-GB" sz="1800" dirty="0">
                <a:effectLst/>
                <a:ea typeface="Times New Roman" panose="02020603050405020304" pitchFamily="18" charset="0"/>
                <a:cs typeface="Times New Roman" panose="02020603050405020304" pitchFamily="18" charset="0"/>
              </a:rPr>
              <a:t> - Starts at 12.15pm and ends at 3.15pm</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b="1" dirty="0">
                <a:effectLst/>
                <a:ea typeface="Times New Roman" panose="02020603050405020304" pitchFamily="18" charset="0"/>
                <a:cs typeface="Times New Roman" panose="02020603050405020304" pitchFamily="18" charset="0"/>
              </a:rPr>
              <a:t>Full Time Session </a:t>
            </a:r>
            <a:r>
              <a:rPr lang="en-GB" sz="1800" dirty="0">
                <a:effectLst/>
                <a:ea typeface="Times New Roman" panose="02020603050405020304" pitchFamily="18" charset="0"/>
                <a:cs typeface="Times New Roman" panose="02020603050405020304" pitchFamily="18" charset="0"/>
              </a:rPr>
              <a:t>– Starts at 8.45am and ends at 3.15pm</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b="1" u="sng" dirty="0">
                <a:effectLst/>
                <a:ea typeface="Times New Roman" panose="02020603050405020304" pitchFamily="18" charset="0"/>
                <a:cs typeface="Times New Roman" panose="02020603050405020304" pitchFamily="18" charset="0"/>
              </a:rPr>
              <a:t>Daily times for Reception</a:t>
            </a:r>
            <a:endParaRPr lang="en-GB" sz="1800" dirty="0">
              <a:effectLst/>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The day starts at 8.5oam and ends at 3.20pm</a:t>
            </a:r>
          </a:p>
          <a:p>
            <a:r>
              <a:rPr lang="en-GB" sz="1800" dirty="0">
                <a:effectLst/>
                <a:ea typeface="Times New Roman" panose="02020603050405020304" pitchFamily="18" charset="0"/>
                <a:cs typeface="Times New Roman" panose="02020603050405020304" pitchFamily="18" charset="0"/>
              </a:rPr>
              <a:t> </a:t>
            </a:r>
          </a:p>
          <a:p>
            <a:r>
              <a:rPr lang="en-GB" sz="1800" b="1" dirty="0">
                <a:effectLst/>
                <a:ea typeface="Times New Roman" panose="02020603050405020304" pitchFamily="18" charset="0"/>
                <a:cs typeface="Times New Roman" panose="02020603050405020304" pitchFamily="18" charset="0"/>
              </a:rPr>
              <a:t>Lunch session:</a:t>
            </a:r>
            <a:r>
              <a:rPr lang="en-GB" sz="1800" dirty="0">
                <a:effectLst/>
                <a:ea typeface="Times New Roman" panose="02020603050405020304" pitchFamily="18" charset="0"/>
                <a:cs typeface="Times New Roman" panose="02020603050405020304" pitchFamily="18" charset="0"/>
              </a:rPr>
              <a:t> 11.50am-1.00pm</a:t>
            </a:r>
          </a:p>
          <a:p>
            <a:endParaRPr lang="en-US" dirty="0"/>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EYFS P.E days</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l">
              <a:lnSpc>
                <a:spcPts val="2800"/>
              </a:lnSpc>
            </a:pPr>
            <a:r>
              <a:rPr lang="en-US" dirty="0"/>
              <a:t>PE for Nursery take place every Wednesday.</a:t>
            </a:r>
          </a:p>
          <a:p>
            <a:pPr algn="l">
              <a:lnSpc>
                <a:spcPts val="2800"/>
              </a:lnSpc>
            </a:pPr>
            <a:r>
              <a:rPr lang="en-US" dirty="0"/>
              <a:t>PE for Reception take place every Thursday.</a:t>
            </a:r>
          </a:p>
          <a:p>
            <a:pPr algn="l">
              <a:lnSpc>
                <a:spcPts val="2800"/>
              </a:lnSpc>
            </a:pPr>
            <a:endParaRPr lang="en-GB" dirty="0">
              <a:ea typeface="Times New Roman" panose="02020603050405020304" pitchFamily="18" charset="0"/>
              <a:cs typeface="Times New Roman" panose="02020603050405020304" pitchFamily="18" charset="0"/>
            </a:endParaRPr>
          </a:p>
          <a:p>
            <a:pPr algn="l">
              <a:lnSpc>
                <a:spcPts val="2800"/>
              </a:lnSpc>
            </a:pPr>
            <a:r>
              <a:rPr lang="en-GB" sz="1800" dirty="0">
                <a:effectLst/>
                <a:ea typeface="Times New Roman" panose="02020603050405020304" pitchFamily="18" charset="0"/>
                <a:cs typeface="Times New Roman" panose="02020603050405020304" pitchFamily="18" charset="0"/>
              </a:rPr>
              <a:t>Nursery children will need a pair of plimsolls, preferably in a drawstring bag. </a:t>
            </a:r>
          </a:p>
          <a:p>
            <a:pPr algn="l">
              <a:lnSpc>
                <a:spcPts val="2800"/>
              </a:lnSpc>
            </a:pPr>
            <a:endParaRPr lang="en-GB" sz="1800" dirty="0">
              <a:effectLst/>
              <a:ea typeface="Times New Roman" panose="02020603050405020304" pitchFamily="18" charset="0"/>
              <a:cs typeface="Times New Roman" panose="02020603050405020304" pitchFamily="18" charset="0"/>
            </a:endParaRPr>
          </a:p>
          <a:p>
            <a:pPr>
              <a:lnSpc>
                <a:spcPts val="2800"/>
              </a:lnSpc>
            </a:pPr>
            <a:r>
              <a:rPr lang="en-GB" dirty="0">
                <a:ea typeface="Times New Roman" panose="02020603050405020304" pitchFamily="18" charset="0"/>
                <a:cs typeface="Times New Roman" panose="02020603050405020304" pitchFamily="18" charset="0"/>
              </a:rPr>
              <a:t>We ask that  Reception children wear their PE kit to school on their designated PE day.</a:t>
            </a:r>
          </a:p>
          <a:p>
            <a:pPr>
              <a:lnSpc>
                <a:spcPts val="2800"/>
              </a:lnSpc>
            </a:pPr>
            <a:endParaRPr lang="en-GB" dirty="0">
              <a:ea typeface="Times New Roman" panose="02020603050405020304" pitchFamily="18" charset="0"/>
              <a:cs typeface="Times New Roman" panose="02020603050405020304" pitchFamily="18" charset="0"/>
            </a:endParaRPr>
          </a:p>
          <a:p>
            <a:pPr algn="l">
              <a:lnSpc>
                <a:spcPts val="2800"/>
              </a:lnSpc>
            </a:pPr>
            <a:r>
              <a:rPr lang="en-GB" dirty="0">
                <a:ea typeface="Times New Roman" panose="02020603050405020304" pitchFamily="18" charset="0"/>
                <a:cs typeface="Times New Roman" panose="02020603050405020304" pitchFamily="18" charset="0"/>
              </a:rPr>
              <a:t>Our </a:t>
            </a:r>
            <a:r>
              <a:rPr lang="en-GB" sz="1800" dirty="0">
                <a:effectLst/>
                <a:ea typeface="Times New Roman" panose="02020603050405020304" pitchFamily="18" charset="0"/>
                <a:cs typeface="Times New Roman" panose="02020603050405020304" pitchFamily="18" charset="0"/>
              </a:rPr>
              <a:t>PE uniform consists of a white or red t-shirt, black shorts and plimsolls. For the winter months children can wear a black tracksuit. </a:t>
            </a:r>
            <a:endParaRPr lang="en-US" b="1" dirty="0"/>
          </a:p>
          <a:p>
            <a:pPr algn="l">
              <a:lnSpc>
                <a:spcPts val="2800"/>
              </a:lnSpc>
            </a:pPr>
            <a:endParaRPr lang="en-US" b="1" dirty="0"/>
          </a:p>
          <a:p>
            <a:pPr algn="l">
              <a:lnSpc>
                <a:spcPts val="2800"/>
              </a:lnSpc>
            </a:pPr>
            <a:endParaRPr lang="en-US"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BB6508C5-DBC1-4557-8F06-1DFEBC21B629}"/>
              </a:ext>
            </a:extLst>
          </p:cNvPr>
          <p:cNvPicPr>
            <a:picLocks noChangeAspect="1"/>
          </p:cNvPicPr>
          <p:nvPr/>
        </p:nvPicPr>
        <p:blipFill>
          <a:blip r:embed="rId2">
            <a:clrChange>
              <a:clrFrom>
                <a:srgbClr val="FEFEFE"/>
              </a:clrFrom>
              <a:clrTo>
                <a:srgbClr val="FEFEFE">
                  <a:alpha val="0"/>
                </a:srgbClr>
              </a:clrTo>
            </a:clrChange>
          </a:blip>
          <a:stretch>
            <a:fillRect/>
          </a:stretch>
        </p:blipFill>
        <p:spPr>
          <a:xfrm>
            <a:off x="7925097" y="2250140"/>
            <a:ext cx="3254189" cy="2169459"/>
          </a:xfrm>
          <a:prstGeom prst="rect">
            <a:avLst/>
          </a:prstGeom>
        </p:spPr>
      </p:pic>
    </p:spTree>
    <p:extLst>
      <p:ext uri="{BB962C8B-B14F-4D97-AF65-F5344CB8AC3E}">
        <p14:creationId xmlns:p14="http://schemas.microsoft.com/office/powerpoint/2010/main" val="26022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EYFS Library</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just"/>
            <a:r>
              <a:rPr lang="en-GB" sz="1800" dirty="0">
                <a:effectLst/>
                <a:ea typeface="Times New Roman" panose="02020603050405020304" pitchFamily="18" charset="0"/>
                <a:cs typeface="Times New Roman" panose="02020603050405020304" pitchFamily="18" charset="0"/>
              </a:rPr>
              <a:t>Library day is on Monday for Reception and Nursery. </a:t>
            </a:r>
          </a:p>
          <a:p>
            <a:pPr algn="just"/>
            <a:endParaRPr lang="en-GB" dirty="0">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The class doors open at 11:30 am / 3:00pm for Nursery and 3.05pm for Reception. </a:t>
            </a:r>
          </a:p>
          <a:p>
            <a:pPr algn="just"/>
            <a:endParaRPr lang="en-GB" dirty="0">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This time allows you to come in and choose a book with your child. </a:t>
            </a:r>
          </a:p>
          <a:p>
            <a:pPr algn="just"/>
            <a:r>
              <a:rPr lang="en-GB" sz="1800" dirty="0">
                <a:effectLst/>
                <a:ea typeface="Times New Roman" panose="02020603050405020304" pitchFamily="18" charset="0"/>
                <a:cs typeface="Times New Roman" panose="02020603050405020304" pitchFamily="18" charset="0"/>
              </a:rPr>
              <a:t> </a:t>
            </a:r>
          </a:p>
          <a:p>
            <a:pPr algn="just"/>
            <a:r>
              <a:rPr lang="en-GB" sz="1800" dirty="0">
                <a:effectLst/>
                <a:ea typeface="Times New Roman" panose="02020603050405020304" pitchFamily="18" charset="0"/>
                <a:cs typeface="Times New Roman" panose="02020603050405020304" pitchFamily="18" charset="0"/>
              </a:rPr>
              <a:t>The children may borrow a book to take home and share with an adult.  </a:t>
            </a:r>
          </a:p>
          <a:p>
            <a:pPr algn="just"/>
            <a:endParaRPr lang="en-GB" dirty="0">
              <a:ea typeface="Times New Roman" panose="02020603050405020304" pitchFamily="18" charset="0"/>
              <a:cs typeface="Times New Roman" panose="02020603050405020304" pitchFamily="18" charset="0"/>
            </a:endParaRPr>
          </a:p>
          <a:p>
            <a:pPr algn="just"/>
            <a:r>
              <a:rPr lang="en-GB" sz="1800" dirty="0">
                <a:effectLst/>
                <a:ea typeface="Times New Roman" panose="02020603050405020304" pitchFamily="18" charset="0"/>
                <a:cs typeface="Times New Roman" panose="02020603050405020304" pitchFamily="18" charset="0"/>
              </a:rPr>
              <a:t>Children who are ready to and enjoy books from an early age are most likely to become fluent and successful readers themselves in the future.  </a:t>
            </a:r>
          </a:p>
          <a:p>
            <a:pPr algn="l">
              <a:lnSpc>
                <a:spcPts val="2800"/>
              </a:lnSpc>
            </a:pPr>
            <a:endParaRPr lang="en-US" b="1" dirty="0"/>
          </a:p>
          <a:p>
            <a:pPr algn="l">
              <a:lnSpc>
                <a:spcPts val="2800"/>
              </a:lnSpc>
            </a:pPr>
            <a:endParaRPr lang="en-US"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18605BD8-6782-4907-B2CA-A7C18C2410F6}"/>
              </a:ext>
            </a:extLst>
          </p:cNvPr>
          <p:cNvPicPr>
            <a:picLocks noChangeAspect="1"/>
          </p:cNvPicPr>
          <p:nvPr/>
        </p:nvPicPr>
        <p:blipFill>
          <a:blip r:embed="rId2">
            <a:clrChange>
              <a:clrFrom>
                <a:srgbClr val="FEFEFE"/>
              </a:clrFrom>
              <a:clrTo>
                <a:srgbClr val="FEFEFE">
                  <a:alpha val="0"/>
                </a:srgbClr>
              </a:clrTo>
            </a:clrChange>
          </a:blip>
          <a:stretch>
            <a:fillRect/>
          </a:stretch>
        </p:blipFill>
        <p:spPr>
          <a:xfrm>
            <a:off x="7939814" y="2233903"/>
            <a:ext cx="3224755" cy="2149837"/>
          </a:xfrm>
          <a:prstGeom prst="rect">
            <a:avLst/>
          </a:prstGeom>
        </p:spPr>
      </p:pic>
    </p:spTree>
    <p:extLst>
      <p:ext uri="{BB962C8B-B14F-4D97-AF65-F5344CB8AC3E}">
        <p14:creationId xmlns:p14="http://schemas.microsoft.com/office/powerpoint/2010/main" val="4021404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a:xfrm>
            <a:off x="300868" y="546848"/>
            <a:ext cx="9246543" cy="685800"/>
          </a:xfrm>
        </p:spPr>
        <p:txBody>
          <a:bodyPr/>
          <a:lstStyle/>
          <a:p>
            <a:r>
              <a:rPr lang="en-US" dirty="0"/>
              <a:t>Special days in the Autumn Term</a:t>
            </a:r>
            <a:br>
              <a:rPr lang="en-US" dirty="0"/>
            </a:br>
            <a:endParaRPr lang="en-US" dirty="0"/>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493059" y="1649688"/>
            <a:ext cx="8498541" cy="4661464"/>
          </a:xfrm>
        </p:spPr>
        <p:txBody>
          <a:bodyPr>
            <a:normAutofit/>
          </a:bodyPr>
          <a:lstStyle/>
          <a:p>
            <a:pPr algn="l"/>
            <a:r>
              <a:rPr lang="en-GB" sz="1600" dirty="0">
                <a:solidFill>
                  <a:schemeClr val="tx1"/>
                </a:solidFill>
              </a:rPr>
              <a:t>Tuesday 13</a:t>
            </a:r>
            <a:r>
              <a:rPr lang="en-GB" sz="1600" baseline="30000" dirty="0">
                <a:solidFill>
                  <a:schemeClr val="tx1"/>
                </a:solidFill>
              </a:rPr>
              <a:t>th</a:t>
            </a:r>
            <a:r>
              <a:rPr lang="en-GB" sz="1600" dirty="0">
                <a:solidFill>
                  <a:schemeClr val="tx1"/>
                </a:solidFill>
              </a:rPr>
              <a:t> October  – Reception Families Day </a:t>
            </a:r>
          </a:p>
          <a:p>
            <a:pPr algn="l"/>
            <a:endParaRPr lang="en-GB" sz="1600" dirty="0">
              <a:solidFill>
                <a:schemeClr val="tx1"/>
              </a:solidFill>
            </a:endParaRPr>
          </a:p>
          <a:p>
            <a:pPr algn="l"/>
            <a:r>
              <a:rPr lang="en-GB" sz="1600" dirty="0">
                <a:solidFill>
                  <a:schemeClr val="tx1"/>
                </a:solidFill>
              </a:rPr>
              <a:t>Wednesday 14</a:t>
            </a:r>
            <a:r>
              <a:rPr lang="en-GB" sz="1600" baseline="30000" dirty="0">
                <a:solidFill>
                  <a:schemeClr val="tx1"/>
                </a:solidFill>
              </a:rPr>
              <a:t>th</a:t>
            </a:r>
            <a:r>
              <a:rPr lang="en-GB" sz="1600" dirty="0">
                <a:solidFill>
                  <a:schemeClr val="tx1"/>
                </a:solidFill>
              </a:rPr>
              <a:t> October – Nursery Families Day – PM Session</a:t>
            </a:r>
          </a:p>
          <a:p>
            <a:r>
              <a:rPr lang="en-GB" sz="1600" dirty="0">
                <a:solidFill>
                  <a:schemeClr val="tx1"/>
                </a:solidFill>
              </a:rPr>
              <a:t>Thursday  15</a:t>
            </a:r>
            <a:r>
              <a:rPr lang="en-GB" sz="1600" baseline="30000" dirty="0">
                <a:solidFill>
                  <a:schemeClr val="tx1"/>
                </a:solidFill>
              </a:rPr>
              <a:t>th</a:t>
            </a:r>
            <a:r>
              <a:rPr lang="en-GB" sz="1600" dirty="0">
                <a:solidFill>
                  <a:schemeClr val="tx1"/>
                </a:solidFill>
              </a:rPr>
              <a:t> October - Nursery Families Day – AM Session </a:t>
            </a:r>
          </a:p>
          <a:p>
            <a:endParaRPr lang="en-GB" sz="1600" dirty="0">
              <a:solidFill>
                <a:schemeClr val="tx1"/>
              </a:solidFill>
            </a:endParaRPr>
          </a:p>
          <a:p>
            <a:r>
              <a:rPr lang="en-GB" sz="1600" dirty="0">
                <a:solidFill>
                  <a:schemeClr val="tx1"/>
                </a:solidFill>
              </a:rPr>
              <a:t>Wednesday 2</a:t>
            </a:r>
            <a:r>
              <a:rPr lang="en-GB" sz="1600" baseline="30000" dirty="0">
                <a:solidFill>
                  <a:schemeClr val="tx1"/>
                </a:solidFill>
              </a:rPr>
              <a:t>nd</a:t>
            </a:r>
            <a:r>
              <a:rPr lang="en-GB" sz="1600" dirty="0">
                <a:solidFill>
                  <a:schemeClr val="tx1"/>
                </a:solidFill>
              </a:rPr>
              <a:t> December – Reception – Wolsey House Christmas by Night </a:t>
            </a:r>
          </a:p>
          <a:p>
            <a:endParaRPr lang="en-GB" sz="1600" dirty="0">
              <a:solidFill>
                <a:schemeClr val="tx1"/>
              </a:solidFill>
            </a:endParaRPr>
          </a:p>
          <a:p>
            <a:r>
              <a:rPr lang="en-GB" sz="1600" dirty="0">
                <a:solidFill>
                  <a:schemeClr val="tx1"/>
                </a:solidFill>
              </a:rPr>
              <a:t>Tuesday 15</a:t>
            </a:r>
            <a:r>
              <a:rPr lang="en-GB" sz="1600" baseline="30000" dirty="0">
                <a:solidFill>
                  <a:schemeClr val="tx1"/>
                </a:solidFill>
              </a:rPr>
              <a:t>th</a:t>
            </a:r>
            <a:r>
              <a:rPr lang="en-GB" sz="1600" dirty="0">
                <a:solidFill>
                  <a:schemeClr val="tx1"/>
                </a:solidFill>
              </a:rPr>
              <a:t> December – Reception Christmas Performance</a:t>
            </a:r>
          </a:p>
          <a:p>
            <a:endParaRPr lang="en-GB" sz="1600" dirty="0">
              <a:solidFill>
                <a:schemeClr val="tx1"/>
              </a:solidFill>
            </a:endParaRPr>
          </a:p>
          <a:p>
            <a:r>
              <a:rPr lang="en-GB" sz="1600" dirty="0">
                <a:solidFill>
                  <a:schemeClr val="tx1"/>
                </a:solidFill>
              </a:rPr>
              <a:t>Wednesday 16</a:t>
            </a:r>
            <a:r>
              <a:rPr lang="en-GB" sz="1600" baseline="30000" dirty="0">
                <a:solidFill>
                  <a:schemeClr val="tx1"/>
                </a:solidFill>
              </a:rPr>
              <a:t>th</a:t>
            </a:r>
            <a:r>
              <a:rPr lang="en-GB" sz="1600" dirty="0">
                <a:solidFill>
                  <a:schemeClr val="tx1"/>
                </a:solidFill>
              </a:rPr>
              <a:t> December – Nursery Christmas Story and Singalong – AM and PM Session </a:t>
            </a:r>
          </a:p>
          <a:p>
            <a:pPr algn="l"/>
            <a:endParaRPr lang="en-GB" sz="1600" dirty="0">
              <a:solidFill>
                <a:schemeClr val="tx1"/>
              </a:solidFill>
            </a:endParaRPr>
          </a:p>
          <a:p>
            <a:r>
              <a:rPr lang="en-GB" sz="1600" dirty="0">
                <a:solidFill>
                  <a:schemeClr val="tx1"/>
                </a:solidFill>
              </a:rPr>
              <a:t>Thursday 17</a:t>
            </a:r>
            <a:r>
              <a:rPr lang="en-GB" sz="1600" baseline="30000" dirty="0">
                <a:solidFill>
                  <a:schemeClr val="tx1"/>
                </a:solidFill>
              </a:rPr>
              <a:t>th</a:t>
            </a:r>
            <a:r>
              <a:rPr lang="en-GB" sz="1600" dirty="0">
                <a:solidFill>
                  <a:schemeClr val="tx1"/>
                </a:solidFill>
              </a:rPr>
              <a:t> December – Reception Christmas Performance</a:t>
            </a:r>
          </a:p>
          <a:p>
            <a:pPr algn="l"/>
            <a:endParaRPr lang="en-GB" sz="1600" dirty="0">
              <a:solidFill>
                <a:schemeClr val="tx1"/>
              </a:solidFill>
            </a:endParaRPr>
          </a:p>
          <a:p>
            <a:pPr algn="l"/>
            <a:endParaRPr lang="en-GB" sz="1600" dirty="0">
              <a:solidFill>
                <a:schemeClr val="tx1"/>
              </a:solidFill>
            </a:endParaRPr>
          </a:p>
          <a:p>
            <a:pPr algn="l"/>
            <a:endParaRPr lang="en-GB" sz="1600" i="0" dirty="0">
              <a:solidFill>
                <a:schemeClr val="tx1"/>
              </a:solidFill>
              <a:effectLst/>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EA2581E2-55ED-4E6A-88D7-36E0284F6DD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103378" y="1819837"/>
            <a:ext cx="2851056" cy="2851056"/>
          </a:xfrm>
          <a:prstGeom prst="rect">
            <a:avLst/>
          </a:prstGeom>
        </p:spPr>
      </p:pic>
    </p:spTree>
    <p:extLst>
      <p:ext uri="{BB962C8B-B14F-4D97-AF65-F5344CB8AC3E}">
        <p14:creationId xmlns:p14="http://schemas.microsoft.com/office/powerpoint/2010/main" val="12100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a:xfrm>
            <a:off x="4195482" y="301194"/>
            <a:ext cx="6857999" cy="653547"/>
          </a:xfrm>
        </p:spPr>
        <p:txBody>
          <a:bodyPr/>
          <a:lstStyle/>
          <a:p>
            <a:r>
              <a:rPr lang="en-US" dirty="0"/>
              <a:t>Tapestry</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195482" y="1299882"/>
            <a:ext cx="7644880" cy="5145742"/>
          </a:xfrm>
        </p:spPr>
        <p:txBody>
          <a:bodyPr>
            <a:normAutofit/>
          </a:bodyPr>
          <a:lstStyle/>
          <a:p>
            <a:pPr eaLnBrk="1" hangingPunct="1"/>
            <a:r>
              <a:rPr lang="en-US" altLang="en-US" sz="1800" dirty="0"/>
              <a:t>At Wolsey House Primary School, we use a  “Secure Online Learning Journey” called Tapestry. </a:t>
            </a:r>
          </a:p>
          <a:p>
            <a:pPr eaLnBrk="1" hangingPunct="1"/>
            <a:endParaRPr lang="en-US" altLang="en-US" sz="1800" dirty="0"/>
          </a:p>
          <a:p>
            <a:pPr eaLnBrk="1" hangingPunct="1"/>
            <a:r>
              <a:rPr lang="en-US" altLang="en-US" sz="1800" dirty="0"/>
              <a:t>Tapestry enables staff to add photographs, videos and observations of your child’s learning journey.</a:t>
            </a:r>
          </a:p>
          <a:p>
            <a:pPr eaLnBrk="1" hangingPunct="1"/>
            <a:endParaRPr lang="en-US" altLang="en-US" sz="1800" dirty="0"/>
          </a:p>
          <a:p>
            <a:pPr eaLnBrk="1" hangingPunct="1"/>
            <a:r>
              <a:rPr lang="en-US" altLang="en-US" sz="1800" dirty="0"/>
              <a:t>You can view your child’s learning journey at anytime.</a:t>
            </a:r>
          </a:p>
          <a:p>
            <a:pPr eaLnBrk="1" hangingPunct="1"/>
            <a:endParaRPr lang="en-US" altLang="en-US" sz="1800" dirty="0"/>
          </a:p>
          <a:p>
            <a:pPr eaLnBrk="1" hangingPunct="1"/>
            <a:r>
              <a:rPr lang="en-US" altLang="en-US" sz="1800" dirty="0"/>
              <a:t>You can also add your own photographs, videos and observations of things your child does at home and out of school.</a:t>
            </a:r>
          </a:p>
          <a:p>
            <a:endParaRPr lang="en-US" dirty="0"/>
          </a:p>
        </p:txBody>
      </p:sp>
      <p:pic>
        <p:nvPicPr>
          <p:cNvPr id="2" name="Picture 1">
            <a:extLst>
              <a:ext uri="{FF2B5EF4-FFF2-40B4-BE49-F238E27FC236}">
                <a16:creationId xmlns:a16="http://schemas.microsoft.com/office/drawing/2014/main" id="{F84E9A4C-D3C4-43C2-9A3A-21B4F4F3C1E1}"/>
              </a:ext>
            </a:extLst>
          </p:cNvPr>
          <p:cNvPicPr>
            <a:picLocks noChangeAspect="1"/>
          </p:cNvPicPr>
          <p:nvPr/>
        </p:nvPicPr>
        <p:blipFill rotWithShape="1">
          <a:blip r:embed="rId2">
            <a:clrChange>
              <a:clrFrom>
                <a:srgbClr val="FFFFFF"/>
              </a:clrFrom>
              <a:clrTo>
                <a:srgbClr val="FFFFFF">
                  <a:alpha val="0"/>
                </a:srgbClr>
              </a:clrTo>
            </a:clrChange>
          </a:blip>
          <a:srcRect l="23471" r="23825"/>
          <a:stretch/>
        </p:blipFill>
        <p:spPr>
          <a:xfrm>
            <a:off x="-475130" y="1443316"/>
            <a:ext cx="3119718" cy="4185075"/>
          </a:xfrm>
          <a:prstGeom prst="rect">
            <a:avLst/>
          </a:prstGeom>
        </p:spPr>
      </p:pic>
    </p:spTree>
    <p:extLst>
      <p:ext uri="{BB962C8B-B14F-4D97-AF65-F5344CB8AC3E}">
        <p14:creationId xmlns:p14="http://schemas.microsoft.com/office/powerpoint/2010/main" val="79640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a:xfrm>
            <a:off x="4195482" y="301194"/>
            <a:ext cx="6857999" cy="653547"/>
          </a:xfrm>
        </p:spPr>
        <p:txBody>
          <a:bodyPr/>
          <a:lstStyle/>
          <a:p>
            <a:r>
              <a:rPr lang="en-US" dirty="0"/>
              <a:t>Weduc</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195482" y="1299882"/>
            <a:ext cx="7644880" cy="5145742"/>
          </a:xfrm>
        </p:spPr>
        <p:txBody>
          <a:bodyPr>
            <a:normAutofit fontScale="55000" lnSpcReduction="20000"/>
          </a:bodyPr>
          <a:lstStyle/>
          <a:p>
            <a:r>
              <a:rPr lang="en-GB" sz="3300" dirty="0"/>
              <a:t>We use </a:t>
            </a:r>
            <a:r>
              <a:rPr lang="en-GB" sz="3300" b="1" dirty="0"/>
              <a:t>ReachMoreParents (also known as Weduc)</a:t>
            </a:r>
            <a:r>
              <a:rPr lang="en-GB" sz="3300" dirty="0"/>
              <a:t> as our main communication platform between school and home. This website and app are where we share all key information with parents and carers, including announcements, updates about school events and important reminders. </a:t>
            </a:r>
          </a:p>
          <a:p>
            <a:r>
              <a:rPr lang="en-GB" sz="3300" dirty="0"/>
              <a:t>By using ReachMoreParents, we ensure that parents receive timely and accurate information straight from the school in a secure and convenient way.</a:t>
            </a:r>
          </a:p>
          <a:p>
            <a:r>
              <a:rPr lang="en-GB" sz="3300" dirty="0"/>
              <a:t>Through ReachMoreParents, parents can also easily access details about school activities, such as trips, clubs and special events. The platform allows us to send messages directly to each family so parents never miss out on important updates. It’s much more efficient and environmentally friendly than sending paper letters home and it means that communication is consistently up to date. It also allows parents and carers to report a child’s absence.</a:t>
            </a:r>
          </a:p>
          <a:p>
            <a:r>
              <a:rPr lang="en-GB" sz="3300" dirty="0"/>
              <a:t>Another vital feature of ReachMoreParents is its </a:t>
            </a:r>
            <a:r>
              <a:rPr lang="en-GB" sz="3300" b="1" dirty="0"/>
              <a:t>parents’ evening booking system</a:t>
            </a:r>
            <a:r>
              <a:rPr lang="en-GB" sz="3300" dirty="0"/>
              <a:t>. Parents are able to view available time slots and book appointments with teachers directly through the app or website. This gives families flexibility to choose times that suit them and helps the school organise these events smoothly.</a:t>
            </a:r>
          </a:p>
          <a:p>
            <a:r>
              <a:rPr lang="en-GB" sz="2900" dirty="0"/>
              <a:t>Overall, ReachMoreParents plays a crucial role in strengthening the partnership between school and home. It helps parents stay informed, engaged, and involved in their child’s education. By centralising communication and making it easy for parents to access key information and services, ReachMoreParents supports a positive and connected school community.</a:t>
            </a:r>
          </a:p>
          <a:p>
            <a:endParaRPr lang="en-US" dirty="0"/>
          </a:p>
        </p:txBody>
      </p:sp>
      <p:pic>
        <p:nvPicPr>
          <p:cNvPr id="1026" name="Picture 2" descr="Reach More Parents App Launch – Bottisham Village College">
            <a:extLst>
              <a:ext uri="{FF2B5EF4-FFF2-40B4-BE49-F238E27FC236}">
                <a16:creationId xmlns:a16="http://schemas.microsoft.com/office/drawing/2014/main" id="{0699BA17-4430-49FA-961A-548058E5D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38" y="1795244"/>
            <a:ext cx="2970402" cy="297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35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p:txBody>
          <a:bodyPr/>
          <a:lstStyle/>
          <a:p>
            <a:r>
              <a:rPr lang="en-US" dirty="0"/>
              <a:t>Attendance</a:t>
            </a:r>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pic>
        <p:nvPicPr>
          <p:cNvPr id="4098" name="Picture 1" descr="Getting Your Child to School Really Matters Printed School Banners - Signs  4 Schools">
            <a:extLst>
              <a:ext uri="{FF2B5EF4-FFF2-40B4-BE49-F238E27FC236}">
                <a16:creationId xmlns:a16="http://schemas.microsoft.com/office/drawing/2014/main" id="{B4127744-B8F3-4192-A6CB-C4A5A27A6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119" y="1714499"/>
            <a:ext cx="699448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515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School Uniform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4240175" cy="4661464"/>
          </a:xfrm>
        </p:spPr>
        <p:txBody>
          <a:bodyPr>
            <a:normAutofit/>
          </a:bodyPr>
          <a:lstStyle/>
          <a:p>
            <a:pPr algn="l"/>
            <a:r>
              <a:rPr lang="en-GB" sz="1600" b="0" i="0" u="sng" dirty="0">
                <a:solidFill>
                  <a:srgbClr val="000000"/>
                </a:solidFill>
                <a:effectLst/>
                <a:latin typeface="Quire Sans (Body)"/>
              </a:rPr>
              <a:t>For the whole school</a:t>
            </a:r>
          </a:p>
          <a:p>
            <a:pPr algn="l"/>
            <a:r>
              <a:rPr lang="en-GB" sz="1600" b="0" i="0" dirty="0">
                <a:solidFill>
                  <a:srgbClr val="000000"/>
                </a:solidFill>
                <a:effectLst/>
                <a:latin typeface="Quire Sans (Body)"/>
              </a:rPr>
              <a:t>Red or black jumper, cardigan or fleece. No hoodies</a:t>
            </a:r>
          </a:p>
          <a:p>
            <a:pPr algn="l"/>
            <a:r>
              <a:rPr lang="en-GB" sz="1600" b="0" i="0" dirty="0">
                <a:solidFill>
                  <a:srgbClr val="000000"/>
                </a:solidFill>
                <a:effectLst/>
                <a:latin typeface="Quire Sans (Body)"/>
              </a:rPr>
              <a:t>Grey or black trousers, skirt or pinafore dress</a:t>
            </a:r>
          </a:p>
          <a:p>
            <a:pPr algn="l"/>
            <a:r>
              <a:rPr lang="en-GB" sz="1600" b="0" i="0" dirty="0">
                <a:solidFill>
                  <a:srgbClr val="000000"/>
                </a:solidFill>
                <a:effectLst/>
                <a:latin typeface="Quire Sans (Body)"/>
              </a:rPr>
              <a:t>In the summer months a red and white gingham dress may be worn</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Nursery, Reception, Years 1 and Year 2</a:t>
            </a:r>
          </a:p>
          <a:p>
            <a:pPr algn="l"/>
            <a:r>
              <a:rPr lang="en-GB" sz="1600" b="0" i="0" dirty="0">
                <a:solidFill>
                  <a:srgbClr val="000000"/>
                </a:solidFill>
                <a:effectLst/>
                <a:latin typeface="Quire Sans (Body)"/>
              </a:rPr>
              <a:t>Red or white polo shirt or white shirt or blouse</a:t>
            </a:r>
          </a:p>
          <a:p>
            <a:pPr algn="l"/>
            <a:endParaRPr lang="en-GB" sz="1600" b="0" i="0" dirty="0">
              <a:solidFill>
                <a:srgbClr val="000000"/>
              </a:solidFill>
              <a:effectLst/>
              <a:latin typeface="Quire Sans (Body)"/>
            </a:endParaRP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1331296" y="5193116"/>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5016758"/>
          </a:xfrm>
          <a:prstGeom prst="rect">
            <a:avLst/>
          </a:prstGeom>
          <a:noFill/>
        </p:spPr>
        <p:txBody>
          <a:bodyPr wrap="square">
            <a:spAutoFit/>
          </a:bodyPr>
          <a:lstStyle/>
          <a:p>
            <a:pPr algn="l"/>
            <a:r>
              <a:rPr lang="en-GB" sz="1600" b="0" i="0" u="sng" dirty="0">
                <a:solidFill>
                  <a:srgbClr val="000000"/>
                </a:solidFill>
                <a:effectLst/>
                <a:latin typeface="Quire Sans (Body)"/>
              </a:rPr>
              <a:t>Jewellery</a:t>
            </a:r>
          </a:p>
          <a:p>
            <a:pPr algn="l"/>
            <a:r>
              <a:rPr lang="en-GB" sz="1600" b="0" i="0" dirty="0">
                <a:solidFill>
                  <a:srgbClr val="000000"/>
                </a:solidFill>
                <a:effectLst/>
                <a:latin typeface="Quire Sans (Body)"/>
              </a:rPr>
              <a:t>Stud earrings only. No necklaces or bracelets</a:t>
            </a:r>
          </a:p>
          <a:p>
            <a:pPr algn="l"/>
            <a:r>
              <a:rPr lang="en-GB" sz="1600" b="0" i="0" dirty="0">
                <a:solidFill>
                  <a:srgbClr val="000000"/>
                </a:solidFill>
                <a:effectLst/>
                <a:latin typeface="Quire Sans (Body)"/>
              </a:rPr>
              <a:t>Earrings will need to be taken out or covered with a plaster whilst doing PE</a:t>
            </a:r>
          </a:p>
          <a:p>
            <a:pPr algn="l"/>
            <a:r>
              <a:rPr lang="en-GB" sz="1600" b="0" i="0" dirty="0">
                <a:solidFill>
                  <a:srgbClr val="000000"/>
                </a:solidFill>
                <a:effectLst/>
                <a:latin typeface="Quire Sans (Body)"/>
              </a:rPr>
              <a:t>Uniform items with the school logo can be purchased from https://myclothing.com</a:t>
            </a:r>
          </a:p>
          <a:p>
            <a:pPr algn="l"/>
            <a:r>
              <a:rPr lang="en-GB" sz="1600" b="0" i="0" dirty="0">
                <a:solidFill>
                  <a:srgbClr val="000000"/>
                </a:solidFill>
                <a:effectLst/>
                <a:latin typeface="Quire Sans (Body)"/>
              </a:rPr>
              <a:t>There is no requirement for children to wear uniform with the school’s logo on, but there is an expectation that the children wear school colours, i.e. red or black jumper. These can be bought from a range of shops e.g. Asda, Tesco.</a:t>
            </a:r>
          </a:p>
          <a:p>
            <a:pPr algn="l"/>
            <a:r>
              <a:rPr lang="en-GB" sz="1600" b="0" i="0" dirty="0">
                <a:solidFill>
                  <a:srgbClr val="000000"/>
                </a:solidFill>
                <a:effectLst/>
                <a:latin typeface="Quire Sans (Body)"/>
              </a:rPr>
              <a:t>Book Bags and PE Bags printed with the school logo can be purchased on the Parent Pay app and collected from the school office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PE Kit</a:t>
            </a:r>
          </a:p>
          <a:p>
            <a:pPr algn="l"/>
            <a:r>
              <a:rPr lang="en-GB" sz="1600" b="0" i="0" dirty="0">
                <a:solidFill>
                  <a:srgbClr val="000000"/>
                </a:solidFill>
                <a:effectLst/>
                <a:latin typeface="Quire Sans (Body)"/>
              </a:rPr>
              <a:t>Your child will need to come into school dressed in their PE kit on their PE day</a:t>
            </a:r>
          </a:p>
          <a:p>
            <a:pPr algn="l"/>
            <a:r>
              <a:rPr lang="en-GB" sz="1600" b="0" i="0" dirty="0">
                <a:solidFill>
                  <a:srgbClr val="000000"/>
                </a:solidFill>
                <a:effectLst/>
                <a:latin typeface="Quire Sans (Body)"/>
              </a:rPr>
              <a:t>Indoor: Red or white t-shirt, black shorts and plimsoles</a:t>
            </a:r>
          </a:p>
          <a:p>
            <a:pPr algn="l"/>
            <a:r>
              <a:rPr lang="en-GB" sz="1600" b="0" i="0" dirty="0">
                <a:solidFill>
                  <a:srgbClr val="000000"/>
                </a:solidFill>
                <a:effectLst/>
                <a:latin typeface="Quire Sans (Body)"/>
              </a:rPr>
              <a:t>Outdoor: Jogging bottoms, zip up jacket or sweatshirt and trainers. No hoodies</a:t>
            </a:r>
          </a:p>
        </p:txBody>
      </p:sp>
    </p:spTree>
    <p:extLst>
      <p:ext uri="{BB962C8B-B14F-4D97-AF65-F5344CB8AC3E}">
        <p14:creationId xmlns:p14="http://schemas.microsoft.com/office/powerpoint/2010/main" val="2701976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Behaviour</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8"/>
            <a:ext cx="6858000" cy="4586941"/>
          </a:xfrm>
        </p:spPr>
        <p:txBody>
          <a:bodyPr>
            <a:normAutofit/>
          </a:bodyPr>
          <a:lstStyle/>
          <a:p>
            <a:pPr algn="l"/>
            <a:endParaRPr lang="en-GB" sz="1200" b="0" i="0" dirty="0">
              <a:solidFill>
                <a:srgbClr val="444444"/>
              </a:solidFill>
              <a:effectLst/>
              <a:latin typeface="Quire Sans (Body)"/>
            </a:endParaRPr>
          </a:p>
          <a:p>
            <a:r>
              <a:rPr lang="en-GB" sz="2200" b="1" i="0" dirty="0">
                <a:solidFill>
                  <a:srgbClr val="444444"/>
                </a:solidFill>
                <a:effectLst/>
                <a:latin typeface="Quire Sans (Body)"/>
              </a:rPr>
              <a:t>Wolsey Warehouse tokens</a:t>
            </a:r>
            <a:endParaRPr lang="en-GB" sz="2200" b="0" i="0" dirty="0">
              <a:solidFill>
                <a:srgbClr val="444444"/>
              </a:solidFill>
              <a:effectLst/>
              <a:latin typeface="Quire Sans (Body)"/>
            </a:endParaRPr>
          </a:p>
          <a:p>
            <a:pPr algn="just"/>
            <a:r>
              <a:rPr lang="en-GB" sz="2200" b="0" i="0" dirty="0">
                <a:solidFill>
                  <a:srgbClr val="444444"/>
                </a:solidFill>
                <a:effectLst/>
                <a:latin typeface="Quire Sans (Body)"/>
              </a:rPr>
              <a:t>Warehouse tokens are awarded to a child for displaying good behaviour, producing work to the best of their ability, displaying our school values and for having 100% attendance each school week . Each child is allocated a container, which acts as a wallet. Tickets are cumulative and, on the Friday, at the end of each half-term, all children enjoy visiting the </a:t>
            </a:r>
            <a:r>
              <a:rPr lang="en-GB" sz="2200" b="1" i="0" dirty="0">
                <a:solidFill>
                  <a:srgbClr val="444444"/>
                </a:solidFill>
                <a:effectLst/>
                <a:latin typeface="Quire Sans (Body)"/>
              </a:rPr>
              <a:t>Wolsey Warehouse</a:t>
            </a:r>
            <a:r>
              <a:rPr lang="en-GB" sz="2200" b="0" i="0" dirty="0">
                <a:solidFill>
                  <a:srgbClr val="444444"/>
                </a:solidFill>
                <a:effectLst/>
                <a:latin typeface="Quire Sans (Body)"/>
              </a:rPr>
              <a:t> with their class teacher to choose a reward.</a:t>
            </a:r>
            <a:endParaRPr lang="en-US" sz="2200" dirty="0">
              <a:solidFill>
                <a:schemeClr val="tx1">
                  <a:lumMod val="75000"/>
                  <a:lumOff val="25000"/>
                </a:schemeClr>
              </a:solidFill>
              <a:latin typeface="Quire Sans (Body)"/>
            </a:endParaRPr>
          </a:p>
        </p:txBody>
      </p:sp>
      <p:pic>
        <p:nvPicPr>
          <p:cNvPr id="2060" name="Picture 12">
            <a:extLst>
              <a:ext uri="{FF2B5EF4-FFF2-40B4-BE49-F238E27FC236}">
                <a16:creationId xmlns:a16="http://schemas.microsoft.com/office/drawing/2014/main" id="{D3FC0B59-5F47-4A60-8C65-F176E5DBF2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02981" y="5207687"/>
            <a:ext cx="1407320" cy="1407320"/>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Illustration of a ruler character ">
            <a:extLst>
              <a:ext uri="{FF2B5EF4-FFF2-40B4-BE49-F238E27FC236}">
                <a16:creationId xmlns:a16="http://schemas.microsoft.com/office/drawing/2014/main" id="{729C6B85-64DF-4A0E-91CD-54FC5A6B2B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423556" flipH="1">
            <a:off x="900791" y="3052708"/>
            <a:ext cx="3041146" cy="964260"/>
          </a:xfrm>
          <a:prstGeom prst="rect">
            <a:avLst/>
          </a:prstGeom>
        </p:spPr>
      </p:pic>
    </p:spTree>
    <p:extLst>
      <p:ext uri="{BB962C8B-B14F-4D97-AF65-F5344CB8AC3E}">
        <p14:creationId xmlns:p14="http://schemas.microsoft.com/office/powerpoint/2010/main" val="1671384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3275242" y="139829"/>
            <a:ext cx="86298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125507" y="1398494"/>
            <a:ext cx="5351930" cy="5319678"/>
          </a:xfrm>
        </p:spPr>
        <p:txBody>
          <a:bodyPr>
            <a:normAutofit fontScale="92500" lnSpcReduction="10000"/>
          </a:bodyPr>
          <a:lstStyle/>
          <a:p>
            <a:r>
              <a:rPr lang="en-GB" sz="1600" b="1" u="sng" dirty="0">
                <a:solidFill>
                  <a:srgbClr val="002060"/>
                </a:solidFill>
              </a:rPr>
              <a:t>Communication &amp; Language</a:t>
            </a:r>
          </a:p>
          <a:p>
            <a:pPr>
              <a:buFont typeface="Arial" panose="020B0604020202020204" pitchFamily="34" charset="0"/>
              <a:buChar char="•"/>
            </a:pPr>
            <a:r>
              <a:rPr lang="en-GB" sz="1600" dirty="0">
                <a:solidFill>
                  <a:srgbClr val="002060"/>
                </a:solidFill>
              </a:rPr>
              <a:t>Talk together about your day.</a:t>
            </a:r>
          </a:p>
          <a:p>
            <a:pPr>
              <a:buFont typeface="Arial" panose="020B0604020202020204" pitchFamily="34" charset="0"/>
              <a:buChar char="•"/>
            </a:pPr>
            <a:r>
              <a:rPr lang="en-GB" sz="1600" dirty="0">
                <a:solidFill>
                  <a:srgbClr val="002060"/>
                </a:solidFill>
              </a:rPr>
              <a:t>Ask open questions like “Why do you think…?”</a:t>
            </a:r>
          </a:p>
          <a:p>
            <a:pPr>
              <a:buFont typeface="Arial" panose="020B0604020202020204" pitchFamily="34" charset="0"/>
              <a:buChar char="•"/>
            </a:pPr>
            <a:r>
              <a:rPr lang="en-GB" sz="1600" dirty="0">
                <a:solidFill>
                  <a:srgbClr val="002060"/>
                </a:solidFill>
              </a:rPr>
              <a:t>Read stories daily and discuss the pictures.</a:t>
            </a:r>
          </a:p>
          <a:p>
            <a:pPr>
              <a:buFont typeface="Arial" panose="020B0604020202020204" pitchFamily="34" charset="0"/>
              <a:buChar char="•"/>
            </a:pPr>
            <a:r>
              <a:rPr lang="en-GB" sz="1600" dirty="0">
                <a:solidFill>
                  <a:srgbClr val="002060"/>
                </a:solidFill>
              </a:rPr>
              <a:t>Sing nursery rhymes and action songs.</a:t>
            </a:r>
          </a:p>
          <a:p>
            <a:endParaRPr lang="en-GB" sz="1600" b="1" u="sng" dirty="0">
              <a:solidFill>
                <a:srgbClr val="002060"/>
              </a:solidFill>
            </a:endParaRPr>
          </a:p>
          <a:p>
            <a:r>
              <a:rPr lang="en-GB" sz="1600" b="1" u="sng" dirty="0">
                <a:solidFill>
                  <a:srgbClr val="002060"/>
                </a:solidFill>
              </a:rPr>
              <a:t>Personal, Social &amp; Emotional Development</a:t>
            </a:r>
          </a:p>
          <a:p>
            <a:pPr>
              <a:buFont typeface="Arial" panose="020B0604020202020204" pitchFamily="34" charset="0"/>
              <a:buChar char="•"/>
            </a:pPr>
            <a:r>
              <a:rPr lang="en-GB" sz="1600" dirty="0">
                <a:solidFill>
                  <a:srgbClr val="002060"/>
                </a:solidFill>
              </a:rPr>
              <a:t>Encourage turn-taking in games.</a:t>
            </a:r>
          </a:p>
          <a:p>
            <a:pPr>
              <a:buFont typeface="Arial" panose="020B0604020202020204" pitchFamily="34" charset="0"/>
              <a:buChar char="•"/>
            </a:pPr>
            <a:r>
              <a:rPr lang="en-GB" sz="1600" dirty="0">
                <a:solidFill>
                  <a:srgbClr val="002060"/>
                </a:solidFill>
              </a:rPr>
              <a:t>Talk about feelings and how to manage them.</a:t>
            </a:r>
          </a:p>
          <a:p>
            <a:pPr>
              <a:buFont typeface="Arial" panose="020B0604020202020204" pitchFamily="34" charset="0"/>
              <a:buChar char="•"/>
            </a:pPr>
            <a:r>
              <a:rPr lang="en-GB" sz="1600" dirty="0">
                <a:solidFill>
                  <a:srgbClr val="002060"/>
                </a:solidFill>
              </a:rPr>
              <a:t>Give small responsibilities (tidying toys, setting the table).</a:t>
            </a:r>
          </a:p>
          <a:p>
            <a:pPr>
              <a:buFont typeface="Arial" panose="020B0604020202020204" pitchFamily="34" charset="0"/>
              <a:buChar char="•"/>
            </a:pPr>
            <a:r>
              <a:rPr lang="en-GB" sz="1600" dirty="0">
                <a:solidFill>
                  <a:srgbClr val="002060"/>
                </a:solidFill>
              </a:rPr>
              <a:t>Praise effort, not just achievement.</a:t>
            </a:r>
          </a:p>
          <a:p>
            <a:pPr>
              <a:buFont typeface="Arial" panose="020B0604020202020204" pitchFamily="34" charset="0"/>
              <a:buChar char="•"/>
            </a:pPr>
            <a:endParaRPr lang="en-GB" sz="1600" dirty="0">
              <a:solidFill>
                <a:srgbClr val="002060"/>
              </a:solidFill>
            </a:endParaRPr>
          </a:p>
          <a:p>
            <a:r>
              <a:rPr lang="en-GB" sz="1600" b="1" u="sng" dirty="0">
                <a:solidFill>
                  <a:srgbClr val="002060"/>
                </a:solidFill>
              </a:rPr>
              <a:t>Physical Development</a:t>
            </a:r>
          </a:p>
          <a:p>
            <a:pPr>
              <a:buFont typeface="Arial" panose="020B0604020202020204" pitchFamily="34" charset="0"/>
              <a:buChar char="•"/>
            </a:pPr>
            <a:r>
              <a:rPr lang="en-GB" sz="1600" dirty="0">
                <a:solidFill>
                  <a:srgbClr val="002060"/>
                </a:solidFill>
              </a:rPr>
              <a:t>Practise using scissors safely.</a:t>
            </a:r>
          </a:p>
          <a:p>
            <a:pPr>
              <a:buFont typeface="Arial" panose="020B0604020202020204" pitchFamily="34" charset="0"/>
              <a:buChar char="•"/>
            </a:pPr>
            <a:r>
              <a:rPr lang="en-GB" sz="1600" dirty="0">
                <a:solidFill>
                  <a:srgbClr val="002060"/>
                </a:solidFill>
              </a:rPr>
              <a:t>Play outside — running, jumping, balancing.</a:t>
            </a:r>
          </a:p>
          <a:p>
            <a:pPr>
              <a:buFont typeface="Arial" panose="020B0604020202020204" pitchFamily="34" charset="0"/>
              <a:buChar char="•"/>
            </a:pPr>
            <a:r>
              <a:rPr lang="en-GB" sz="1600" dirty="0">
                <a:solidFill>
                  <a:srgbClr val="002060"/>
                </a:solidFill>
              </a:rPr>
              <a:t>Thread beads or pasta to build fine motor skills.</a:t>
            </a:r>
          </a:p>
          <a:p>
            <a:pPr>
              <a:buFont typeface="Arial" panose="020B0604020202020204" pitchFamily="34" charset="0"/>
              <a:buChar char="•"/>
            </a:pPr>
            <a:r>
              <a:rPr lang="en-GB" sz="1600" dirty="0">
                <a:solidFill>
                  <a:srgbClr val="002060"/>
                </a:solidFill>
              </a:rPr>
              <a:t>Practise dressing independently (zips, buttons).</a:t>
            </a:r>
          </a:p>
          <a:p>
            <a:endParaRPr lang="en-GB" sz="1600" dirty="0">
              <a:solidFill>
                <a:srgbClr val="002060"/>
              </a:solidFill>
            </a:endParaRPr>
          </a:p>
          <a:p>
            <a:endParaRPr lang="en-GB" dirty="0"/>
          </a:p>
        </p:txBody>
      </p:sp>
      <p:sp>
        <p:nvSpPr>
          <p:cNvPr id="8" name="Text Placeholder 2">
            <a:extLst>
              <a:ext uri="{FF2B5EF4-FFF2-40B4-BE49-F238E27FC236}">
                <a16:creationId xmlns:a16="http://schemas.microsoft.com/office/drawing/2014/main" id="{B275563F-32C2-4BD8-BCA2-4C0D7CD4EF39}"/>
              </a:ext>
            </a:extLst>
          </p:cNvPr>
          <p:cNvSpPr txBox="1">
            <a:spLocks/>
          </p:cNvSpPr>
          <p:nvPr/>
        </p:nvSpPr>
        <p:spPr>
          <a:xfrm>
            <a:off x="699247" y="879906"/>
            <a:ext cx="10865224" cy="6886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tx2"/>
                </a:solidFill>
              </a:rPr>
              <a:t>Here are some ways which you can support your child’s learning and development at home;</a:t>
            </a:r>
          </a:p>
        </p:txBody>
      </p:sp>
      <p:sp>
        <p:nvSpPr>
          <p:cNvPr id="9" name="Text Placeholder 2">
            <a:extLst>
              <a:ext uri="{FF2B5EF4-FFF2-40B4-BE49-F238E27FC236}">
                <a16:creationId xmlns:a16="http://schemas.microsoft.com/office/drawing/2014/main" id="{7D0AA2B9-FDCB-4F88-87B0-862ECFA0ADE0}"/>
              </a:ext>
            </a:extLst>
          </p:cNvPr>
          <p:cNvSpPr txBox="1">
            <a:spLocks/>
          </p:cNvSpPr>
          <p:nvPr/>
        </p:nvSpPr>
        <p:spPr>
          <a:xfrm>
            <a:off x="5844989" y="1398493"/>
            <a:ext cx="5351930" cy="531967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dirty="0">
                <a:solidFill>
                  <a:srgbClr val="002060"/>
                </a:solidFill>
              </a:rPr>
              <a:t>Understanding the World</a:t>
            </a:r>
          </a:p>
          <a:p>
            <a:pPr>
              <a:buFont typeface="Arial" panose="020B0604020202020204" pitchFamily="34" charset="0"/>
              <a:buChar char="•"/>
            </a:pPr>
            <a:r>
              <a:rPr lang="en-GB" sz="1500" dirty="0">
                <a:solidFill>
                  <a:srgbClr val="002060"/>
                </a:solidFill>
              </a:rPr>
              <a:t>Cook simple recipes together.</a:t>
            </a:r>
          </a:p>
          <a:p>
            <a:pPr>
              <a:buFont typeface="Arial" panose="020B0604020202020204" pitchFamily="34" charset="0"/>
              <a:buChar char="•"/>
            </a:pPr>
            <a:r>
              <a:rPr lang="en-GB" sz="1500" dirty="0">
                <a:solidFill>
                  <a:srgbClr val="002060"/>
                </a:solidFill>
              </a:rPr>
              <a:t>Go on nature walks and talk about what you see.</a:t>
            </a:r>
          </a:p>
          <a:p>
            <a:pPr>
              <a:buFont typeface="Arial" panose="020B0604020202020204" pitchFamily="34" charset="0"/>
              <a:buChar char="•"/>
            </a:pPr>
            <a:r>
              <a:rPr lang="en-GB" sz="1500" dirty="0">
                <a:solidFill>
                  <a:srgbClr val="002060"/>
                </a:solidFill>
              </a:rPr>
              <a:t>Plant seeds and observe them grow.</a:t>
            </a:r>
          </a:p>
          <a:p>
            <a:pPr>
              <a:buFont typeface="Arial" panose="020B0604020202020204" pitchFamily="34" charset="0"/>
              <a:buChar char="•"/>
            </a:pPr>
            <a:r>
              <a:rPr lang="en-GB" sz="1500" dirty="0">
                <a:solidFill>
                  <a:srgbClr val="002060"/>
                </a:solidFill>
              </a:rPr>
              <a:t>Notice changes in the weather and talk about the seasons.</a:t>
            </a:r>
          </a:p>
          <a:p>
            <a:pPr>
              <a:buFont typeface="Arial" panose="020B0604020202020204" pitchFamily="34" charset="0"/>
              <a:buChar char="•"/>
            </a:pPr>
            <a:r>
              <a:rPr lang="en-GB" sz="1500" dirty="0">
                <a:solidFill>
                  <a:srgbClr val="002060"/>
                </a:solidFill>
              </a:rPr>
              <a:t>Celebrate special days and family traditions.</a:t>
            </a:r>
          </a:p>
          <a:p>
            <a:pPr>
              <a:buFont typeface="Arial" panose="020B0604020202020204" pitchFamily="34" charset="0"/>
              <a:buChar char="•"/>
            </a:pPr>
            <a:r>
              <a:rPr lang="en-GB" sz="1500" dirty="0">
                <a:solidFill>
                  <a:srgbClr val="002060"/>
                </a:solidFill>
              </a:rPr>
              <a:t>Talk about different cultures and festivals.</a:t>
            </a:r>
          </a:p>
          <a:p>
            <a:pPr>
              <a:buFont typeface="Arial" panose="020B0604020202020204" pitchFamily="34" charset="0"/>
              <a:buChar char="•"/>
            </a:pPr>
            <a:endParaRPr lang="en-GB" sz="1500" dirty="0">
              <a:solidFill>
                <a:srgbClr val="002060"/>
              </a:solidFill>
            </a:endParaRPr>
          </a:p>
          <a:p>
            <a:r>
              <a:rPr lang="en-GB" sz="1500" b="1" u="sng" dirty="0">
                <a:solidFill>
                  <a:srgbClr val="002060"/>
                </a:solidFill>
              </a:rPr>
              <a:t>Expressive Arts &amp; Design</a:t>
            </a:r>
          </a:p>
          <a:p>
            <a:pPr>
              <a:buFont typeface="Arial" panose="020B0604020202020204" pitchFamily="34" charset="0"/>
              <a:buChar char="•"/>
            </a:pPr>
            <a:r>
              <a:rPr lang="en-GB" sz="1500" dirty="0">
                <a:solidFill>
                  <a:srgbClr val="002060"/>
                </a:solidFill>
              </a:rPr>
              <a:t>Draw, paint, colour, and create using junk modelling.</a:t>
            </a:r>
          </a:p>
          <a:p>
            <a:pPr>
              <a:buFont typeface="Arial" panose="020B0604020202020204" pitchFamily="34" charset="0"/>
              <a:buChar char="•"/>
            </a:pPr>
            <a:r>
              <a:rPr lang="en-GB" sz="1500" dirty="0">
                <a:solidFill>
                  <a:srgbClr val="002060"/>
                </a:solidFill>
              </a:rPr>
              <a:t>Make pictures using collage materials.</a:t>
            </a:r>
          </a:p>
          <a:p>
            <a:pPr>
              <a:buFont typeface="Arial" panose="020B0604020202020204" pitchFamily="34" charset="0"/>
              <a:buChar char="•"/>
            </a:pPr>
            <a:r>
              <a:rPr lang="en-GB" sz="1500" dirty="0">
                <a:solidFill>
                  <a:srgbClr val="002060"/>
                </a:solidFill>
              </a:rPr>
              <a:t>Explore playdough or clay</a:t>
            </a:r>
          </a:p>
          <a:p>
            <a:pPr>
              <a:buFont typeface="Arial" panose="020B0604020202020204" pitchFamily="34" charset="0"/>
              <a:buChar char="•"/>
            </a:pPr>
            <a:r>
              <a:rPr lang="en-GB" sz="1500" dirty="0">
                <a:solidFill>
                  <a:srgbClr val="002060"/>
                </a:solidFill>
              </a:rPr>
              <a:t>Role-play with toys (shops, doctors, superheroes).</a:t>
            </a:r>
          </a:p>
          <a:p>
            <a:pPr>
              <a:buFont typeface="Arial" panose="020B0604020202020204" pitchFamily="34" charset="0"/>
              <a:buChar char="•"/>
            </a:pPr>
            <a:r>
              <a:rPr lang="en-GB" sz="1500" dirty="0">
                <a:solidFill>
                  <a:srgbClr val="002060"/>
                </a:solidFill>
              </a:rPr>
              <a:t>Dance to different types of music and make up movements.</a:t>
            </a:r>
          </a:p>
          <a:p>
            <a:pPr>
              <a:buFont typeface="Arial" panose="020B0604020202020204" pitchFamily="34" charset="0"/>
              <a:buChar char="•"/>
            </a:pPr>
            <a:r>
              <a:rPr lang="en-GB" sz="1500" dirty="0">
                <a:solidFill>
                  <a:srgbClr val="002060"/>
                </a:solidFill>
              </a:rPr>
              <a:t>Sing nursery rhymes and action songs.</a:t>
            </a:r>
          </a:p>
          <a:p>
            <a:pPr>
              <a:buFont typeface="Arial" panose="020B0604020202020204" pitchFamily="34" charset="0"/>
              <a:buChar char="•"/>
            </a:pPr>
            <a:r>
              <a:rPr lang="en-GB" sz="1500" dirty="0">
                <a:solidFill>
                  <a:srgbClr val="002060"/>
                </a:solidFill>
              </a:rPr>
              <a:t>Make simple instruments (rice in a bottle, pots and pans).</a:t>
            </a:r>
          </a:p>
          <a:p>
            <a:pPr>
              <a:buFont typeface="Arial" panose="020B0604020202020204" pitchFamily="34" charset="0"/>
              <a:buChar char="•"/>
            </a:pPr>
            <a:endParaRPr lang="en-GB" sz="1500" dirty="0">
              <a:solidFill>
                <a:srgbClr val="002060"/>
              </a:solidFill>
            </a:endParaRPr>
          </a:p>
          <a:p>
            <a:endParaRPr lang="en-GB" dirty="0"/>
          </a:p>
        </p:txBody>
      </p:sp>
    </p:spTree>
    <p:extLst>
      <p:ext uri="{BB962C8B-B14F-4D97-AF65-F5344CB8AC3E}">
        <p14:creationId xmlns:p14="http://schemas.microsoft.com/office/powerpoint/2010/main" val="2128270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3275242" y="139829"/>
            <a:ext cx="86298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 Placeholder 2">
            <a:extLst>
              <a:ext uri="{FF2B5EF4-FFF2-40B4-BE49-F238E27FC236}">
                <a16:creationId xmlns:a16="http://schemas.microsoft.com/office/drawing/2014/main" id="{B275563F-32C2-4BD8-BCA2-4C0D7CD4EF39}"/>
              </a:ext>
            </a:extLst>
          </p:cNvPr>
          <p:cNvSpPr txBox="1">
            <a:spLocks/>
          </p:cNvSpPr>
          <p:nvPr/>
        </p:nvSpPr>
        <p:spPr>
          <a:xfrm>
            <a:off x="699247" y="879906"/>
            <a:ext cx="10865224" cy="6886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tx2"/>
                </a:solidFill>
              </a:rPr>
              <a:t>Here are some ways which you can support your child’s learning and development at home;</a:t>
            </a:r>
          </a:p>
        </p:txBody>
      </p:sp>
      <p:sp>
        <p:nvSpPr>
          <p:cNvPr id="9" name="Text Placeholder 2">
            <a:extLst>
              <a:ext uri="{FF2B5EF4-FFF2-40B4-BE49-F238E27FC236}">
                <a16:creationId xmlns:a16="http://schemas.microsoft.com/office/drawing/2014/main" id="{7D0AA2B9-FDCB-4F88-87B0-862ECFA0ADE0}"/>
              </a:ext>
            </a:extLst>
          </p:cNvPr>
          <p:cNvSpPr txBox="1">
            <a:spLocks/>
          </p:cNvSpPr>
          <p:nvPr/>
        </p:nvSpPr>
        <p:spPr>
          <a:xfrm>
            <a:off x="713318" y="1457302"/>
            <a:ext cx="5351930" cy="531967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dirty="0">
                <a:solidFill>
                  <a:srgbClr val="002060"/>
                </a:solidFill>
              </a:rPr>
              <a:t>Literacy</a:t>
            </a:r>
          </a:p>
          <a:p>
            <a:pPr>
              <a:buFont typeface="Arial" panose="020B0604020202020204" pitchFamily="34" charset="0"/>
              <a:buChar char="•"/>
            </a:pPr>
            <a:r>
              <a:rPr lang="en-GB" sz="1500" dirty="0">
                <a:solidFill>
                  <a:srgbClr val="002060"/>
                </a:solidFill>
              </a:rPr>
              <a:t>Visit the local library and choose books together </a:t>
            </a:r>
          </a:p>
          <a:p>
            <a:pPr>
              <a:buFont typeface="Arial" panose="020B0604020202020204" pitchFamily="34" charset="0"/>
              <a:buChar char="•"/>
            </a:pPr>
            <a:r>
              <a:rPr lang="en-GB" sz="1500" dirty="0">
                <a:solidFill>
                  <a:srgbClr val="002060"/>
                </a:solidFill>
              </a:rPr>
              <a:t>Read together everyday, talk about what is happening and what might happen next</a:t>
            </a:r>
          </a:p>
          <a:p>
            <a:pPr>
              <a:buFont typeface="Arial" panose="020B0604020202020204" pitchFamily="34" charset="0"/>
              <a:buChar char="•"/>
            </a:pPr>
            <a:r>
              <a:rPr lang="en-GB" sz="1500" dirty="0">
                <a:solidFill>
                  <a:srgbClr val="002060"/>
                </a:solidFill>
              </a:rPr>
              <a:t>Share their favourite stories again and again</a:t>
            </a:r>
          </a:p>
          <a:p>
            <a:pPr>
              <a:buFont typeface="Arial" panose="020B0604020202020204" pitchFamily="34" charset="0"/>
              <a:buChar char="•"/>
            </a:pPr>
            <a:r>
              <a:rPr lang="en-GB" sz="1500" dirty="0">
                <a:solidFill>
                  <a:srgbClr val="002060"/>
                </a:solidFill>
              </a:rPr>
              <a:t>Play “I Spy” using sounds.</a:t>
            </a:r>
          </a:p>
          <a:p>
            <a:pPr>
              <a:buFont typeface="Arial" panose="020B0604020202020204" pitchFamily="34" charset="0"/>
              <a:buChar char="•"/>
            </a:pPr>
            <a:r>
              <a:rPr lang="en-GB" sz="1500" dirty="0">
                <a:solidFill>
                  <a:srgbClr val="002060"/>
                </a:solidFill>
              </a:rPr>
              <a:t>Blend simple words like cat, dog, sun.</a:t>
            </a:r>
          </a:p>
          <a:p>
            <a:pPr>
              <a:buFont typeface="Arial" panose="020B0604020202020204" pitchFamily="34" charset="0"/>
              <a:buChar char="•"/>
            </a:pPr>
            <a:r>
              <a:rPr lang="en-GB" sz="1500" dirty="0">
                <a:solidFill>
                  <a:srgbClr val="002060"/>
                </a:solidFill>
              </a:rPr>
              <a:t>Clap out syllables in names</a:t>
            </a:r>
          </a:p>
          <a:p>
            <a:pPr>
              <a:buFont typeface="Arial" panose="020B0604020202020204" pitchFamily="34" charset="0"/>
              <a:buChar char="•"/>
            </a:pPr>
            <a:r>
              <a:rPr lang="en-GB" sz="1500" dirty="0">
                <a:solidFill>
                  <a:srgbClr val="002060"/>
                </a:solidFill>
              </a:rPr>
              <a:t>Explore rhyming through books and games</a:t>
            </a:r>
          </a:p>
          <a:p>
            <a:pPr>
              <a:buFont typeface="Arial" panose="020B0604020202020204" pitchFamily="34" charset="0"/>
              <a:buChar char="•"/>
            </a:pPr>
            <a:r>
              <a:rPr lang="en-GB" sz="1500" dirty="0">
                <a:solidFill>
                  <a:srgbClr val="002060"/>
                </a:solidFill>
              </a:rPr>
              <a:t>Practise letter sounds (a, s, t — not just letter names)</a:t>
            </a:r>
          </a:p>
          <a:p>
            <a:pPr>
              <a:buFont typeface="Arial" panose="020B0604020202020204" pitchFamily="34" charset="0"/>
              <a:buChar char="•"/>
            </a:pPr>
            <a:r>
              <a:rPr lang="en-GB" sz="1500" dirty="0">
                <a:solidFill>
                  <a:srgbClr val="002060"/>
                </a:solidFill>
              </a:rPr>
              <a:t>Spot letters in the environment.</a:t>
            </a:r>
          </a:p>
          <a:p>
            <a:pPr>
              <a:buFont typeface="Arial" panose="020B0604020202020204" pitchFamily="34" charset="0"/>
              <a:buChar char="•"/>
            </a:pPr>
            <a:r>
              <a:rPr lang="en-GB" sz="1500" dirty="0">
                <a:solidFill>
                  <a:srgbClr val="002060"/>
                </a:solidFill>
              </a:rPr>
              <a:t>Encourage drawing and mark making activities.</a:t>
            </a:r>
          </a:p>
          <a:p>
            <a:pPr>
              <a:buFont typeface="Arial" panose="020B0604020202020204" pitchFamily="34" charset="0"/>
              <a:buChar char="•"/>
            </a:pPr>
            <a:r>
              <a:rPr lang="en-GB" sz="1500" dirty="0">
                <a:solidFill>
                  <a:srgbClr val="002060"/>
                </a:solidFill>
              </a:rPr>
              <a:t>Practise writing their name.</a:t>
            </a:r>
          </a:p>
          <a:p>
            <a:pPr>
              <a:buFont typeface="Arial" panose="020B0604020202020204" pitchFamily="34" charset="0"/>
              <a:buChar char="•"/>
            </a:pPr>
            <a:r>
              <a:rPr lang="en-GB" sz="1500" dirty="0">
                <a:solidFill>
                  <a:srgbClr val="002060"/>
                </a:solidFill>
              </a:rPr>
              <a:t>Write for different purposes, shopping list, maps, cards, labelling pictures they have created.</a:t>
            </a:r>
          </a:p>
        </p:txBody>
      </p:sp>
      <p:sp>
        <p:nvSpPr>
          <p:cNvPr id="11" name="Text Placeholder 2">
            <a:extLst>
              <a:ext uri="{FF2B5EF4-FFF2-40B4-BE49-F238E27FC236}">
                <a16:creationId xmlns:a16="http://schemas.microsoft.com/office/drawing/2014/main" id="{504A3B96-B904-427B-B3E8-48E33E51E84C}"/>
              </a:ext>
            </a:extLst>
          </p:cNvPr>
          <p:cNvSpPr txBox="1">
            <a:spLocks/>
          </p:cNvSpPr>
          <p:nvPr/>
        </p:nvSpPr>
        <p:spPr>
          <a:xfrm>
            <a:off x="5934635" y="1441695"/>
            <a:ext cx="5844989" cy="531967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dirty="0">
                <a:solidFill>
                  <a:srgbClr val="002060"/>
                </a:solidFill>
              </a:rPr>
              <a:t>Mathematics</a:t>
            </a:r>
          </a:p>
          <a:p>
            <a:pPr marL="285750" indent="-285750">
              <a:buFont typeface="Arial" panose="020B0604020202020204" pitchFamily="34" charset="0"/>
              <a:buChar char="•"/>
            </a:pPr>
            <a:r>
              <a:rPr lang="en-GB" sz="1500" dirty="0">
                <a:solidFill>
                  <a:srgbClr val="002060"/>
                </a:solidFill>
              </a:rPr>
              <a:t>Counting in lots of different ways, how many toys, pieces of fruit, cars etc.</a:t>
            </a:r>
          </a:p>
          <a:p>
            <a:pPr marL="285750" indent="-285750">
              <a:buFont typeface="Arial" panose="020B0604020202020204" pitchFamily="34" charset="0"/>
              <a:buChar char="•"/>
            </a:pPr>
            <a:r>
              <a:rPr lang="en-GB" sz="1500" dirty="0">
                <a:solidFill>
                  <a:srgbClr val="002060"/>
                </a:solidFill>
              </a:rPr>
              <a:t>Practise recognising numbers to 10 and matching them to the correct quantity.</a:t>
            </a:r>
          </a:p>
          <a:p>
            <a:pPr marL="285750" indent="-285750">
              <a:buFont typeface="Arial" panose="020B0604020202020204" pitchFamily="34" charset="0"/>
              <a:buChar char="•"/>
            </a:pPr>
            <a:r>
              <a:rPr lang="en-GB" sz="1500" dirty="0">
                <a:solidFill>
                  <a:srgbClr val="002060"/>
                </a:solidFill>
              </a:rPr>
              <a:t>Carefully count objects, touching one object at a time.</a:t>
            </a:r>
          </a:p>
          <a:p>
            <a:pPr marL="285750" indent="-285750">
              <a:buFont typeface="Arial" panose="020B0604020202020204" pitchFamily="34" charset="0"/>
              <a:buChar char="•"/>
            </a:pPr>
            <a:r>
              <a:rPr lang="en-GB" sz="1500" dirty="0">
                <a:solidFill>
                  <a:srgbClr val="002060"/>
                </a:solidFill>
              </a:rPr>
              <a:t>Use toys and familiar objects to solve simple number problems – I have one apple, you have two apples, how many do we have altogether?</a:t>
            </a:r>
          </a:p>
          <a:p>
            <a:pPr marL="285750" indent="-285750">
              <a:buFont typeface="Arial" panose="020B0604020202020204" pitchFamily="34" charset="0"/>
              <a:buChar char="•"/>
            </a:pPr>
            <a:r>
              <a:rPr lang="en-GB" sz="1500" dirty="0">
                <a:solidFill>
                  <a:srgbClr val="002060"/>
                </a:solidFill>
              </a:rPr>
              <a:t>Talk about “more” and “less” when comparing groups of objects.</a:t>
            </a:r>
          </a:p>
          <a:p>
            <a:pPr marL="285750" indent="-285750">
              <a:buFont typeface="Arial" panose="020B0604020202020204" pitchFamily="34" charset="0"/>
              <a:buChar char="•"/>
            </a:pPr>
            <a:r>
              <a:rPr lang="en-GB" sz="1500" dirty="0">
                <a:solidFill>
                  <a:srgbClr val="002060"/>
                </a:solidFill>
              </a:rPr>
              <a:t>Explore and name shapes you can see in the home and outside.</a:t>
            </a:r>
          </a:p>
          <a:p>
            <a:pPr marL="285750" indent="-285750">
              <a:buFont typeface="Arial" panose="020B0604020202020204" pitchFamily="34" charset="0"/>
              <a:buChar char="•"/>
            </a:pPr>
            <a:r>
              <a:rPr lang="en-GB" sz="1500" dirty="0">
                <a:solidFill>
                  <a:srgbClr val="002060"/>
                </a:solidFill>
              </a:rPr>
              <a:t>Talk about the size of objects and compare them (big/small, tall/short/longer/shorter).</a:t>
            </a:r>
          </a:p>
          <a:p>
            <a:pPr marL="285750" indent="-285750">
              <a:buFont typeface="Arial" panose="020B0604020202020204" pitchFamily="34" charset="0"/>
              <a:buChar char="•"/>
            </a:pPr>
            <a:r>
              <a:rPr lang="en-GB" sz="1500" dirty="0">
                <a:solidFill>
                  <a:srgbClr val="002060"/>
                </a:solidFill>
              </a:rPr>
              <a:t>Use words to describe position such as under, over, next to, behind.</a:t>
            </a:r>
          </a:p>
          <a:p>
            <a:pPr marL="285750" indent="-285750">
              <a:buFont typeface="Arial" panose="020B0604020202020204" pitchFamily="34" charset="0"/>
              <a:buChar char="•"/>
            </a:pPr>
            <a:r>
              <a:rPr lang="en-GB" sz="1500" dirty="0">
                <a:solidFill>
                  <a:srgbClr val="002060"/>
                </a:solidFill>
              </a:rPr>
              <a:t>Talk about time (today, tomorrow, morning</a:t>
            </a:r>
            <a:r>
              <a:rPr lang="en-GB" dirty="0">
                <a:solidFill>
                  <a:srgbClr val="002060"/>
                </a:solidFill>
              </a:rPr>
              <a:t>)</a:t>
            </a:r>
          </a:p>
          <a:p>
            <a:pPr marL="285750" indent="-285750">
              <a:buFont typeface="Arial" panose="020B0604020202020204" pitchFamily="34" charset="0"/>
              <a:buChar char="•"/>
            </a:pPr>
            <a:r>
              <a:rPr lang="en-GB" sz="1500" dirty="0">
                <a:solidFill>
                  <a:srgbClr val="002060"/>
                </a:solidFill>
              </a:rPr>
              <a:t>Talk about and make simple patterns </a:t>
            </a:r>
          </a:p>
        </p:txBody>
      </p:sp>
    </p:spTree>
    <p:extLst>
      <p:ext uri="{BB962C8B-B14F-4D97-AF65-F5344CB8AC3E}">
        <p14:creationId xmlns:p14="http://schemas.microsoft.com/office/powerpoint/2010/main" val="3789564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84370" y="4462187"/>
            <a:ext cx="6858000" cy="1718694"/>
          </a:xfrm>
        </p:spPr>
        <p:txBody>
          <a:bodyPr>
            <a:normAutofit/>
          </a:bodyPr>
          <a:lstStyle/>
          <a:p>
            <a:pPr algn="l"/>
            <a:r>
              <a:rPr lang="en-GB" b="0" i="0" dirty="0">
                <a:solidFill>
                  <a:srgbClr val="444444"/>
                </a:solidFill>
                <a:effectLst/>
                <a:latin typeface="Quire Sans (Body)"/>
              </a:rPr>
              <a:t>Childline has launched a website aimed at children under the age of 12. This provides age appropriate content on topics including: bullying, family, friends, feelings, school, abuse and staying safe. It also includes games and therapeutic tools for young visitors to play and express how they are feeling.</a:t>
            </a:r>
          </a:p>
          <a:p>
            <a:pPr algn="l"/>
            <a:r>
              <a:rPr lang="en-GB" b="0" i="0" dirty="0">
                <a:solidFill>
                  <a:srgbClr val="444444"/>
                </a:solidFill>
                <a:effectLst/>
                <a:latin typeface="Quire Sans (Body)"/>
              </a:rPr>
              <a:t>It can be accessed here: </a:t>
            </a:r>
            <a:r>
              <a:rPr lang="en-GB" b="0" i="0" u="sng" dirty="0">
                <a:solidFill>
                  <a:srgbClr val="4587D0"/>
                </a:solidFill>
                <a:effectLst/>
                <a:latin typeface="Quire Sans (Body)"/>
                <a:hlinkClick r:id="rId2"/>
              </a:rPr>
              <a:t>https://www.childline.org.uk/kids</a:t>
            </a:r>
            <a:endParaRPr lang="en-GB" b="0" i="0" dirty="0">
              <a:solidFill>
                <a:srgbClr val="444444"/>
              </a:solidFill>
              <a:effectLst/>
              <a:latin typeface="Quire Sans (Body)"/>
            </a:endParaRPr>
          </a:p>
        </p:txBody>
      </p:sp>
      <p:pic>
        <p:nvPicPr>
          <p:cNvPr id="6" name="Graphic 5" descr="Illustration of a globe character ">
            <a:extLst>
              <a:ext uri="{FF2B5EF4-FFF2-40B4-BE49-F238E27FC236}">
                <a16:creationId xmlns:a16="http://schemas.microsoft.com/office/drawing/2014/main" id="{59DD39B5-5A4E-454F-B6A4-C76908C188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540" y="2189078"/>
            <a:ext cx="2877352" cy="2273109"/>
          </a:xfrm>
          <a:prstGeom prst="rect">
            <a:avLst/>
          </a:prstGeom>
        </p:spPr>
      </p:pic>
      <p:pic>
        <p:nvPicPr>
          <p:cNvPr id="3078" name="Picture 6" descr="Number of children calling ChildLine about exam stress rises by 200 per cent">
            <a:extLst>
              <a:ext uri="{FF2B5EF4-FFF2-40B4-BE49-F238E27FC236}">
                <a16:creationId xmlns:a16="http://schemas.microsoft.com/office/drawing/2014/main" id="{D1EA5653-14B3-49AD-8264-4103AFB43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613" y="561973"/>
            <a:ext cx="651901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8317"/>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8431A9B-4B87-4F2F-AB9E-CAE6A6729B86}">
  <ds:schemaRefs>
    <ds:schemaRef ds:uri="http://schemas.microsoft.com/sharepoint/v3/contenttype/forms"/>
  </ds:schemaRefs>
</ds:datastoreItem>
</file>

<file path=customXml/itemProps2.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203</TotalTime>
  <Words>1719</Words>
  <Application>Microsoft Office PowerPoint</Application>
  <PresentationFormat>Widescreen</PresentationFormat>
  <Paragraphs>190</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Courier New</vt:lpstr>
      <vt:lpstr>Kristen ITC</vt:lpstr>
      <vt:lpstr>Quire Sans</vt:lpstr>
      <vt:lpstr>Quire Sans (Body)</vt:lpstr>
      <vt:lpstr>Roboto</vt:lpstr>
      <vt:lpstr>Office Theme</vt:lpstr>
      <vt:lpstr>Wolsey House Primary School </vt:lpstr>
      <vt:lpstr>Welcome Parents!</vt:lpstr>
      <vt:lpstr>Our Core Values</vt:lpstr>
      <vt:lpstr>Staff who work in the EYFS</vt:lpstr>
      <vt:lpstr>EYFS Daily Times </vt:lpstr>
      <vt:lpstr>EYFS P.E days</vt:lpstr>
      <vt:lpstr>EYFS Library</vt:lpstr>
      <vt:lpstr>Special days in the Autumn Term </vt:lpstr>
      <vt:lpstr>Tapestry</vt:lpstr>
      <vt:lpstr>Weduc</vt:lpstr>
      <vt:lpstr>Attendance</vt:lpstr>
      <vt:lpstr>School Uniform</vt:lpstr>
      <vt:lpstr>Behaviour</vt:lpstr>
      <vt:lpstr>Ways you can help your child at home</vt:lpstr>
      <vt:lpstr>Ways you can help your child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Becky Wells</cp:lastModifiedBy>
  <cp:revision>29</cp:revision>
  <dcterms:created xsi:type="dcterms:W3CDTF">2026-02-02T14:04:14Z</dcterms:created>
  <dcterms:modified xsi:type="dcterms:W3CDTF">2026-08-31T14:12:06Z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