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handoutMasterIdLst>
    <p:handoutMasterId r:id="rId18"/>
  </p:handoutMasterIdLst>
  <p:sldIdLst>
    <p:sldId id="289" r:id="rId5"/>
    <p:sldId id="290" r:id="rId6"/>
    <p:sldId id="294" r:id="rId7"/>
    <p:sldId id="302" r:id="rId8"/>
    <p:sldId id="301" r:id="rId9"/>
    <p:sldId id="293" r:id="rId10"/>
    <p:sldId id="308" r:id="rId11"/>
    <p:sldId id="303" r:id="rId12"/>
    <p:sldId id="297" r:id="rId13"/>
    <p:sldId id="304" r:id="rId14"/>
    <p:sldId id="305" r:id="rId15"/>
    <p:sldId id="306" r:id="rId16"/>
    <p:sldId id="307"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44" userDrawn="1">
          <p15:clr>
            <a:srgbClr val="A4A3A4"/>
          </p15:clr>
        </p15:guide>
        <p15:guide id="2" pos="576" userDrawn="1">
          <p15:clr>
            <a:srgbClr val="A4A3A4"/>
          </p15:clr>
        </p15:guide>
        <p15:guide id="8" orient="horz" pos="3744" userDrawn="1">
          <p15:clr>
            <a:srgbClr val="A4A3A4"/>
          </p15:clr>
        </p15:guide>
        <p15:guide id="9"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3725" autoAdjust="0"/>
  </p:normalViewPr>
  <p:slideViewPr>
    <p:cSldViewPr snapToGrid="0" showGuides="1">
      <p:cViewPr varScale="1">
        <p:scale>
          <a:sx n="85" d="100"/>
          <a:sy n="85" d="100"/>
        </p:scale>
        <p:origin x="547" y="48"/>
      </p:cViewPr>
      <p:guideLst>
        <p:guide orient="horz" pos="1344"/>
        <p:guide pos="576"/>
        <p:guide orient="horz" pos="3744"/>
        <p:guide pos="3840"/>
      </p:guideLst>
    </p:cSldViewPr>
  </p:slideViewPr>
  <p:outlineViewPr>
    <p:cViewPr>
      <p:scale>
        <a:sx n="33" d="100"/>
        <a:sy n="33" d="100"/>
      </p:scale>
      <p:origin x="0" y="-5938"/>
    </p:cViewPr>
  </p:outlineViewPr>
  <p:notesTextViewPr>
    <p:cViewPr>
      <p:scale>
        <a:sx n="1" d="1"/>
        <a:sy n="1" d="1"/>
      </p:scale>
      <p:origin x="0" y="0"/>
    </p:cViewPr>
  </p:notesTextViewPr>
  <p:sorterViewPr>
    <p:cViewPr>
      <p:scale>
        <a:sx n="60" d="100"/>
        <a:sy n="60" d="100"/>
      </p:scale>
      <p:origin x="0" y="0"/>
    </p:cViewPr>
  </p:sorterViewPr>
  <p:notesViewPr>
    <p:cSldViewPr snapToGrid="0">
      <p:cViewPr varScale="1">
        <p:scale>
          <a:sx n="94" d="100"/>
          <a:sy n="94" d="100"/>
        </p:scale>
        <p:origin x="2992" y="1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65DC31D-6BBA-1E40-9A7E-1FE0A421F3A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609E10C-1649-9148-9887-C4B5DF38CEE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C465657-3F36-724B-A332-D448C4527D30}" type="datetimeFigureOut">
              <a:t>8/25/2026</a:t>
            </a:fld>
            <a:endParaRPr lang="en-US"/>
          </a:p>
        </p:txBody>
      </p:sp>
      <p:sp>
        <p:nvSpPr>
          <p:cNvPr id="4" name="Footer Placeholder 3">
            <a:extLst>
              <a:ext uri="{FF2B5EF4-FFF2-40B4-BE49-F238E27FC236}">
                <a16:creationId xmlns:a16="http://schemas.microsoft.com/office/drawing/2014/main" id="{FE09E7DC-2FE3-FA48-929A-C3D3179E1EA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F1F40692-4B9B-A444-A85B-911AF05DE37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F0D8CC-6079-CB40-AF25-90B118481BE2}" type="slidenum">
              <a:t>‹#›</a:t>
            </a:fld>
            <a:endParaRPr lang="en-US"/>
          </a:p>
        </p:txBody>
      </p:sp>
    </p:spTree>
    <p:extLst>
      <p:ext uri="{BB962C8B-B14F-4D97-AF65-F5344CB8AC3E}">
        <p14:creationId xmlns:p14="http://schemas.microsoft.com/office/powerpoint/2010/main" val="393361633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0ADDF-D82C-4780-9143-87E5F529D813}"/>
              </a:ext>
            </a:extLst>
          </p:cNvPr>
          <p:cNvSpPr>
            <a:spLocks noGrp="1"/>
          </p:cNvSpPr>
          <p:nvPr>
            <p:ph type="title" hasCustomPrompt="1"/>
          </p:nvPr>
        </p:nvSpPr>
        <p:spPr>
          <a:xfrm>
            <a:off x="2898648" y="813816"/>
            <a:ext cx="6400800" cy="640080"/>
          </a:xfrm>
        </p:spPr>
        <p:txBody>
          <a:bodyPr/>
          <a:lstStyle>
            <a:lvl1pPr algn="ctr">
              <a:defRPr sz="2400">
                <a:solidFill>
                  <a:schemeClr val="bg1"/>
                </a:solidFill>
              </a:defRPr>
            </a:lvl1pPr>
          </a:lstStyle>
          <a:p>
            <a:r>
              <a:rPr lang="en-US" dirty="0"/>
              <a:t>Add text</a:t>
            </a:r>
          </a:p>
        </p:txBody>
      </p:sp>
      <p:sp>
        <p:nvSpPr>
          <p:cNvPr id="6" name="Text Placeholder 5">
            <a:extLst>
              <a:ext uri="{FF2B5EF4-FFF2-40B4-BE49-F238E27FC236}">
                <a16:creationId xmlns:a16="http://schemas.microsoft.com/office/drawing/2014/main" id="{D12B550A-AB53-4D15-A89E-6EEBB5151B92}"/>
              </a:ext>
            </a:extLst>
          </p:cNvPr>
          <p:cNvSpPr>
            <a:spLocks noGrp="1"/>
          </p:cNvSpPr>
          <p:nvPr>
            <p:ph type="body" sz="quarter" idx="10" hasCustomPrompt="1"/>
          </p:nvPr>
        </p:nvSpPr>
        <p:spPr>
          <a:xfrm>
            <a:off x="2441448" y="1655064"/>
            <a:ext cx="7315200" cy="1143000"/>
          </a:xfrm>
        </p:spPr>
        <p:txBody>
          <a:bodyPr/>
          <a:lstStyle>
            <a:lvl1pPr algn="ctr">
              <a:defRPr sz="8000">
                <a:solidFill>
                  <a:schemeClr val="bg1"/>
                </a:solidFill>
                <a:latin typeface="+mj-lt"/>
              </a:defRPr>
            </a:lvl1pPr>
          </a:lstStyle>
          <a:p>
            <a:pPr lvl="0"/>
            <a:r>
              <a:rPr lang="en-US" dirty="0"/>
              <a:t>Add text</a:t>
            </a:r>
          </a:p>
        </p:txBody>
      </p:sp>
      <p:sp>
        <p:nvSpPr>
          <p:cNvPr id="8" name="Text Placeholder 7">
            <a:extLst>
              <a:ext uri="{FF2B5EF4-FFF2-40B4-BE49-F238E27FC236}">
                <a16:creationId xmlns:a16="http://schemas.microsoft.com/office/drawing/2014/main" id="{7CDE1EB1-91FE-4CB8-81BD-5BBBFC22C672}"/>
              </a:ext>
            </a:extLst>
          </p:cNvPr>
          <p:cNvSpPr>
            <a:spLocks noGrp="1"/>
          </p:cNvSpPr>
          <p:nvPr>
            <p:ph type="body" sz="quarter" idx="11" hasCustomPrompt="1"/>
          </p:nvPr>
        </p:nvSpPr>
        <p:spPr>
          <a:xfrm>
            <a:off x="2898648" y="3027707"/>
            <a:ext cx="6858000" cy="640080"/>
          </a:xfrm>
        </p:spPr>
        <p:txBody>
          <a:bodyPr/>
          <a:lstStyle>
            <a:lvl1pPr algn="ctr">
              <a:defRPr sz="2400">
                <a:solidFill>
                  <a:schemeClr val="bg1"/>
                </a:solidFill>
                <a:latin typeface="+mj-lt"/>
              </a:defRPr>
            </a:lvl1pPr>
          </a:lstStyle>
          <a:p>
            <a:pPr lvl="0"/>
            <a:r>
              <a:rPr lang="en-US" dirty="0"/>
              <a:t>Add text</a:t>
            </a:r>
          </a:p>
        </p:txBody>
      </p:sp>
    </p:spTree>
    <p:extLst>
      <p:ext uri="{BB962C8B-B14F-4D97-AF65-F5344CB8AC3E}">
        <p14:creationId xmlns:p14="http://schemas.microsoft.com/office/powerpoint/2010/main" val="1860281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E11DAB-71A2-44C9-B830-25E19DC5833C}"/>
              </a:ext>
            </a:extLst>
          </p:cNvPr>
          <p:cNvSpPr>
            <a:spLocks noGrp="1"/>
          </p:cNvSpPr>
          <p:nvPr>
            <p:ph type="title" hasCustomPrompt="1"/>
          </p:nvPr>
        </p:nvSpPr>
        <p:spPr>
          <a:xfrm>
            <a:off x="914400" y="914401"/>
            <a:ext cx="6400800" cy="685800"/>
          </a:xfrm>
        </p:spPr>
        <p:txBody>
          <a:bodyPr>
            <a:noAutofit/>
          </a:bodyPr>
          <a:lstStyle>
            <a:lvl1pPr>
              <a:defRPr sz="4000">
                <a:solidFill>
                  <a:schemeClr val="tx1">
                    <a:lumMod val="75000"/>
                    <a:lumOff val="25000"/>
                  </a:schemeClr>
                </a:solidFill>
              </a:defRPr>
            </a:lvl1pPr>
          </a:lstStyle>
          <a:p>
            <a:r>
              <a:rPr lang="en-US" dirty="0"/>
              <a:t>Add title</a:t>
            </a:r>
          </a:p>
        </p:txBody>
      </p:sp>
      <p:sp>
        <p:nvSpPr>
          <p:cNvPr id="10" name="Text Placeholder 9">
            <a:extLst>
              <a:ext uri="{FF2B5EF4-FFF2-40B4-BE49-F238E27FC236}">
                <a16:creationId xmlns:a16="http://schemas.microsoft.com/office/drawing/2014/main" id="{5F9B5FD0-EA88-4EA1-89FF-A0346C36D9C6}"/>
              </a:ext>
            </a:extLst>
          </p:cNvPr>
          <p:cNvSpPr>
            <a:spLocks noGrp="1"/>
          </p:cNvSpPr>
          <p:nvPr>
            <p:ph type="body" sz="quarter" idx="11"/>
          </p:nvPr>
        </p:nvSpPr>
        <p:spPr>
          <a:xfrm>
            <a:off x="914400" y="2203704"/>
            <a:ext cx="6400800" cy="4206240"/>
          </a:xfrm>
        </p:spPr>
        <p:txBody>
          <a:bodyPr>
            <a:normAutofit/>
          </a:bodyPr>
          <a:lstStyle>
            <a:lvl1pPr>
              <a:defRPr sz="1800">
                <a:solidFill>
                  <a:schemeClr val="tx1">
                    <a:lumMod val="75000"/>
                    <a:lumOff val="25000"/>
                  </a:schemeClr>
                </a:solidFill>
              </a:defRPr>
            </a:lvl1pPr>
          </a:lstStyle>
          <a:p>
            <a:pPr lvl="0"/>
            <a:r>
              <a:rPr lang="en-US"/>
              <a:t>Click to edit Master text styles</a:t>
            </a:r>
          </a:p>
        </p:txBody>
      </p:sp>
    </p:spTree>
    <p:extLst>
      <p:ext uri="{BB962C8B-B14F-4D97-AF65-F5344CB8AC3E}">
        <p14:creationId xmlns:p14="http://schemas.microsoft.com/office/powerpoint/2010/main" val="2857116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Custom Layout">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EE24C-B229-452F-B387-BA3429761CA7}"/>
              </a:ext>
            </a:extLst>
          </p:cNvPr>
          <p:cNvSpPr>
            <a:spLocks noGrp="1"/>
          </p:cNvSpPr>
          <p:nvPr>
            <p:ph type="title" hasCustomPrompt="1"/>
          </p:nvPr>
        </p:nvSpPr>
        <p:spPr>
          <a:xfrm>
            <a:off x="4389119" y="946653"/>
            <a:ext cx="6857999" cy="653547"/>
          </a:xfrm>
        </p:spPr>
        <p:txBody>
          <a:bodyPr>
            <a:normAutofit/>
          </a:bodyPr>
          <a:lstStyle>
            <a:lvl1pPr>
              <a:defRPr sz="4000">
                <a:solidFill>
                  <a:schemeClr val="tx1">
                    <a:lumMod val="75000"/>
                    <a:lumOff val="25000"/>
                  </a:schemeClr>
                </a:solidFill>
              </a:defRPr>
            </a:lvl1pPr>
          </a:lstStyle>
          <a:p>
            <a:r>
              <a:rPr lang="en-US" dirty="0"/>
              <a:t>Add title</a:t>
            </a:r>
          </a:p>
        </p:txBody>
      </p:sp>
      <p:sp>
        <p:nvSpPr>
          <p:cNvPr id="7" name="Text Placeholder 6">
            <a:extLst>
              <a:ext uri="{FF2B5EF4-FFF2-40B4-BE49-F238E27FC236}">
                <a16:creationId xmlns:a16="http://schemas.microsoft.com/office/drawing/2014/main" id="{DFCEFA7B-7934-4EAA-8C20-7D9B03B9E5A3}"/>
              </a:ext>
            </a:extLst>
          </p:cNvPr>
          <p:cNvSpPr>
            <a:spLocks noGrp="1"/>
          </p:cNvSpPr>
          <p:nvPr>
            <p:ph type="body" sz="quarter" idx="11" hasCustomPrompt="1"/>
          </p:nvPr>
        </p:nvSpPr>
        <p:spPr>
          <a:xfrm>
            <a:off x="4389120" y="1981933"/>
            <a:ext cx="6858000" cy="4233672"/>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2930501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dirty="0"/>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Custom Layout">
    <p:bg>
      <p:bgPr>
        <a:solidFill>
          <a:schemeClr val="accent1">
            <a:lumMod val="75000"/>
          </a:schemeClr>
        </a:solidFill>
        <a:effectLst/>
      </p:bgPr>
    </p:bg>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5106A418-68CC-4D3D-9032-696498842FBD}"/>
              </a:ext>
            </a:extLst>
          </p:cNvPr>
          <p:cNvSpPr>
            <a:spLocks noGrp="1"/>
          </p:cNvSpPr>
          <p:nvPr>
            <p:ph type="title" hasCustomPrompt="1"/>
          </p:nvPr>
        </p:nvSpPr>
        <p:spPr>
          <a:xfrm>
            <a:off x="914400" y="914401"/>
            <a:ext cx="6400800" cy="685800"/>
          </a:xfrm>
        </p:spPr>
        <p:txBody>
          <a:bodyPr>
            <a:no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E93C440-01C8-4E08-A98E-D76F10D08BF4}"/>
              </a:ext>
            </a:extLst>
          </p:cNvPr>
          <p:cNvSpPr>
            <a:spLocks noGrp="1"/>
          </p:cNvSpPr>
          <p:nvPr>
            <p:ph type="body" sz="quarter" idx="11" hasCustomPrompt="1"/>
          </p:nvPr>
        </p:nvSpPr>
        <p:spPr>
          <a:xfrm>
            <a:off x="914400" y="1913064"/>
            <a:ext cx="6858001" cy="427939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560476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7AA20A23-A33B-4A1B-9162-707282E53592}"/>
              </a:ext>
            </a:extLst>
          </p:cNvPr>
          <p:cNvPicPr>
            <a:picLocks noChangeAspect="1"/>
          </p:cNvPicPr>
          <p:nvPr userDrawn="1"/>
        </p:nvPicPr>
        <p:blipFill>
          <a:blip r:embed="rId2">
            <a:extLst>
              <a:ext uri="{96DAC541-7B7A-43D3-8B79-37D633B846F1}">
                <asvg:svgBlip xmlns:asvg="http://schemas.microsoft.com/office/drawing/2016/SVG/main" r:embed="rId3"/>
              </a:ext>
            </a:extLst>
          </a:blip>
          <a:srcRect b="15602"/>
          <a:stretch>
            <a:fillRect/>
          </a:stretch>
        </p:blipFill>
        <p:spPr>
          <a:xfrm>
            <a:off x="1066800" y="523183"/>
            <a:ext cx="10058400" cy="6334817"/>
          </a:xfrm>
          <a:custGeom>
            <a:avLst/>
            <a:gdLst>
              <a:gd name="connsiteX0" fmla="*/ 0 w 10058400"/>
              <a:gd name="connsiteY0" fmla="*/ 0 h 6334817"/>
              <a:gd name="connsiteX1" fmla="*/ 10058400 w 10058400"/>
              <a:gd name="connsiteY1" fmla="*/ 0 h 6334817"/>
              <a:gd name="connsiteX2" fmla="*/ 10058400 w 10058400"/>
              <a:gd name="connsiteY2" fmla="*/ 6334817 h 6334817"/>
              <a:gd name="connsiteX3" fmla="*/ 0 w 10058400"/>
              <a:gd name="connsiteY3" fmla="*/ 6334817 h 6334817"/>
            </a:gdLst>
            <a:ahLst/>
            <a:cxnLst>
              <a:cxn ang="0">
                <a:pos x="connsiteX0" y="connsiteY0"/>
              </a:cxn>
              <a:cxn ang="0">
                <a:pos x="connsiteX1" y="connsiteY1"/>
              </a:cxn>
              <a:cxn ang="0">
                <a:pos x="connsiteX2" y="connsiteY2"/>
              </a:cxn>
              <a:cxn ang="0">
                <a:pos x="connsiteX3" y="connsiteY3"/>
              </a:cxn>
            </a:cxnLst>
            <a:rect l="l" t="t" r="r" b="b"/>
            <a:pathLst>
              <a:path w="10058400" h="6334817">
                <a:moveTo>
                  <a:pt x="0" y="0"/>
                </a:moveTo>
                <a:lnTo>
                  <a:pt x="10058400" y="0"/>
                </a:lnTo>
                <a:lnTo>
                  <a:pt x="10058400" y="6334817"/>
                </a:lnTo>
                <a:lnTo>
                  <a:pt x="0" y="6334817"/>
                </a:lnTo>
                <a:close/>
              </a:path>
            </a:pathLst>
          </a:custGeom>
        </p:spPr>
      </p:pic>
      <p:sp>
        <p:nvSpPr>
          <p:cNvPr id="5" name="Title 1">
            <a:extLst>
              <a:ext uri="{FF2B5EF4-FFF2-40B4-BE49-F238E27FC236}">
                <a16:creationId xmlns:a16="http://schemas.microsoft.com/office/drawing/2014/main" id="{B136F446-5EA3-48C4-AA8D-AB9850B03B61}"/>
              </a:ext>
            </a:extLst>
          </p:cNvPr>
          <p:cNvSpPr>
            <a:spLocks noGrp="1"/>
          </p:cNvSpPr>
          <p:nvPr>
            <p:ph type="title" hasCustomPrompt="1"/>
          </p:nvPr>
        </p:nvSpPr>
        <p:spPr>
          <a:xfrm>
            <a:off x="2331718" y="1460692"/>
            <a:ext cx="7772402" cy="685800"/>
          </a:xfrm>
        </p:spPr>
        <p:txBody>
          <a:bodyPr>
            <a:normAutofit/>
          </a:bodyPr>
          <a:lstStyle>
            <a:lvl1pPr marL="0" indent="0" algn="ctr">
              <a:buFont typeface="Arial" panose="020B0604020202020204" pitchFamily="34" charset="0"/>
              <a:buNone/>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66B70600-CFB5-4805-BC68-5AE22166B568}"/>
              </a:ext>
            </a:extLst>
          </p:cNvPr>
          <p:cNvSpPr>
            <a:spLocks noGrp="1"/>
          </p:cNvSpPr>
          <p:nvPr>
            <p:ph type="body" sz="quarter" idx="11" hasCustomPrompt="1"/>
          </p:nvPr>
        </p:nvSpPr>
        <p:spPr>
          <a:xfrm>
            <a:off x="2331720" y="2951305"/>
            <a:ext cx="7772400" cy="3456432"/>
          </a:xfrm>
        </p:spPr>
        <p:txBody>
          <a:bodyPr/>
          <a:lstStyle>
            <a:lvl1pPr algn="l">
              <a:defRPr sz="1800">
                <a:solidFill>
                  <a:schemeClr val="tx1">
                    <a:lumMod val="75000"/>
                    <a:lumOff val="25000"/>
                  </a:schemeClr>
                </a:solidFill>
              </a:defRPr>
            </a:lvl1pPr>
          </a:lstStyle>
          <a:p>
            <a:pPr lvl="0"/>
            <a:r>
              <a:rPr lang="en-US" dirty="0"/>
              <a:t>Add text</a:t>
            </a:r>
          </a:p>
        </p:txBody>
      </p:sp>
      <p:pic>
        <p:nvPicPr>
          <p:cNvPr id="2" name="Graphic 1">
            <a:extLst>
              <a:ext uri="{FF2B5EF4-FFF2-40B4-BE49-F238E27FC236}">
                <a16:creationId xmlns:a16="http://schemas.microsoft.com/office/drawing/2014/main" id="{09C8060D-32CA-4A3C-9EAF-A2D3801AB86B}"/>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3688022504"/>
      </p:ext>
    </p:extLst>
  </p:cSld>
  <p:clrMapOvr>
    <a:masterClrMapping/>
  </p:clrMapOvr>
  <p:extLst>
    <p:ext uri="{DCECCB84-F9BA-43D5-87BE-67443E8EF086}">
      <p15:sldGuideLst xmlns:p15="http://schemas.microsoft.com/office/powerpoint/2012/main">
        <p15:guide id="1" orient="horz" pos="1728"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Custom Layout">
    <p:bg>
      <p:bgPr>
        <a:solidFill>
          <a:schemeClr val="accent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CC92641-A8C8-41F9-8E1C-7C929693C69C}"/>
              </a:ext>
            </a:extLst>
          </p:cNvPr>
          <p:cNvSpPr>
            <a:spLocks noGrp="1"/>
          </p:cNvSpPr>
          <p:nvPr>
            <p:ph type="title" hasCustomPrompt="1"/>
          </p:nvPr>
        </p:nvSpPr>
        <p:spPr>
          <a:xfrm>
            <a:off x="4389119" y="946653"/>
            <a:ext cx="6857999" cy="653547"/>
          </a:xfrm>
        </p:spPr>
        <p:txBody>
          <a:bodyPr>
            <a:norm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7CC55B6-E9DA-4B68-A0D8-957F46B46517}"/>
              </a:ext>
            </a:extLst>
          </p:cNvPr>
          <p:cNvSpPr>
            <a:spLocks noGrp="1"/>
          </p:cNvSpPr>
          <p:nvPr>
            <p:ph type="body" sz="quarter" idx="11" hasCustomPrompt="1"/>
          </p:nvPr>
        </p:nvSpPr>
        <p:spPr>
          <a:xfrm>
            <a:off x="4389120" y="2062956"/>
            <a:ext cx="6858000" cy="423367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2630451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Custom Layout">
    <p:bg>
      <p:bgPr>
        <a:solidFill>
          <a:schemeClr val="accent4"/>
        </a:solidFill>
        <a:effectLst/>
      </p:bgPr>
    </p:bg>
    <p:spTree>
      <p:nvGrpSpPr>
        <p:cNvPr id="1" name=""/>
        <p:cNvGrpSpPr/>
        <p:nvPr/>
      </p:nvGrpSpPr>
      <p:grpSpPr>
        <a:xfrm>
          <a:off x="0" y="0"/>
          <a:ext cx="0" cy="0"/>
          <a:chOff x="0" y="0"/>
          <a:chExt cx="0" cy="0"/>
        </a:xfrm>
      </p:grpSpPr>
      <p:pic>
        <p:nvPicPr>
          <p:cNvPr id="16" name="Graphic 15">
            <a:extLst>
              <a:ext uri="{FF2B5EF4-FFF2-40B4-BE49-F238E27FC236}">
                <a16:creationId xmlns:a16="http://schemas.microsoft.com/office/drawing/2014/main" id="{C6103AFC-AC4C-4756-AEEE-B0D669AC8C89}"/>
              </a:ext>
            </a:extLst>
          </p:cNvPr>
          <p:cNvPicPr>
            <a:picLocks noChangeAspect="1"/>
          </p:cNvPicPr>
          <p:nvPr userDrawn="1"/>
        </p:nvPicPr>
        <p:blipFill>
          <a:blip r:embed="rId2">
            <a:extLst>
              <a:ext uri="{96DAC541-7B7A-43D3-8B79-37D633B846F1}">
                <asvg:svgBlip xmlns:asvg="http://schemas.microsoft.com/office/drawing/2016/SVG/main" r:embed="rId3"/>
              </a:ext>
            </a:extLst>
          </a:blip>
          <a:srcRect b="44880"/>
          <a:stretch>
            <a:fillRect/>
          </a:stretch>
        </p:blipFill>
        <p:spPr>
          <a:xfrm>
            <a:off x="878302" y="469222"/>
            <a:ext cx="10424160" cy="6388778"/>
          </a:xfrm>
          <a:custGeom>
            <a:avLst/>
            <a:gdLst>
              <a:gd name="connsiteX0" fmla="*/ 0 w 10424160"/>
              <a:gd name="connsiteY0" fmla="*/ 0 h 6388778"/>
              <a:gd name="connsiteX1" fmla="*/ 10424160 w 10424160"/>
              <a:gd name="connsiteY1" fmla="*/ 0 h 6388778"/>
              <a:gd name="connsiteX2" fmla="*/ 10424160 w 10424160"/>
              <a:gd name="connsiteY2" fmla="*/ 6388778 h 6388778"/>
              <a:gd name="connsiteX3" fmla="*/ 0 w 10424160"/>
              <a:gd name="connsiteY3" fmla="*/ 6388778 h 6388778"/>
            </a:gdLst>
            <a:ahLst/>
            <a:cxnLst>
              <a:cxn ang="0">
                <a:pos x="connsiteX0" y="connsiteY0"/>
              </a:cxn>
              <a:cxn ang="0">
                <a:pos x="connsiteX1" y="connsiteY1"/>
              </a:cxn>
              <a:cxn ang="0">
                <a:pos x="connsiteX2" y="connsiteY2"/>
              </a:cxn>
              <a:cxn ang="0">
                <a:pos x="connsiteX3" y="connsiteY3"/>
              </a:cxn>
            </a:cxnLst>
            <a:rect l="l" t="t" r="r" b="b"/>
            <a:pathLst>
              <a:path w="10424160" h="6388778">
                <a:moveTo>
                  <a:pt x="0" y="0"/>
                </a:moveTo>
                <a:lnTo>
                  <a:pt x="10424160" y="0"/>
                </a:lnTo>
                <a:lnTo>
                  <a:pt x="10424160" y="6388778"/>
                </a:lnTo>
                <a:lnTo>
                  <a:pt x="0" y="6388778"/>
                </a:lnTo>
                <a:close/>
              </a:path>
            </a:pathLst>
          </a:custGeom>
        </p:spPr>
      </p:pic>
      <p:sp>
        <p:nvSpPr>
          <p:cNvPr id="5" name="Title 1">
            <a:extLst>
              <a:ext uri="{FF2B5EF4-FFF2-40B4-BE49-F238E27FC236}">
                <a16:creationId xmlns:a16="http://schemas.microsoft.com/office/drawing/2014/main" id="{A4604EF9-570E-48F5-BA06-DEB9EB7F7D59}"/>
              </a:ext>
            </a:extLst>
          </p:cNvPr>
          <p:cNvSpPr>
            <a:spLocks noGrp="1"/>
          </p:cNvSpPr>
          <p:nvPr>
            <p:ph type="title" hasCustomPrompt="1"/>
          </p:nvPr>
        </p:nvSpPr>
        <p:spPr>
          <a:xfrm>
            <a:off x="3657599" y="1460692"/>
            <a:ext cx="6857999"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2" name="Text Placeholder 11">
            <a:extLst>
              <a:ext uri="{FF2B5EF4-FFF2-40B4-BE49-F238E27FC236}">
                <a16:creationId xmlns:a16="http://schemas.microsoft.com/office/drawing/2014/main" id="{F0B30880-FB83-4FD8-B7A4-675D68A47928}"/>
              </a:ext>
            </a:extLst>
          </p:cNvPr>
          <p:cNvSpPr>
            <a:spLocks noGrp="1"/>
          </p:cNvSpPr>
          <p:nvPr>
            <p:ph type="body" sz="quarter" idx="11" hasCustomPrompt="1"/>
          </p:nvPr>
        </p:nvSpPr>
        <p:spPr>
          <a:xfrm>
            <a:off x="3657600" y="2438570"/>
            <a:ext cx="6858000" cy="3950208"/>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838183944"/>
      </p:ext>
    </p:extLst>
  </p:cSld>
  <p:clrMapOvr>
    <a:masterClrMapping/>
  </p:clrMapOvr>
  <p:extLst>
    <p:ext uri="{DCECCB84-F9BA-43D5-87BE-67443E8EF086}">
      <p15:sldGuideLst xmlns:p15="http://schemas.microsoft.com/office/powerpoint/2012/main">
        <p15:guide id="1" orient="horz" pos="1296"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9775E2-26ED-4CEF-94F6-7C85D113D53B}"/>
              </a:ext>
            </a:extLst>
          </p:cNvPr>
          <p:cNvSpPr>
            <a:spLocks noGrp="1"/>
          </p:cNvSpPr>
          <p:nvPr>
            <p:ph type="title"/>
          </p:nvPr>
        </p:nvSpPr>
        <p:spPr>
          <a:xfrm>
            <a:off x="914400" y="946653"/>
            <a:ext cx="10058400" cy="1325563"/>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BF32AB5-76E2-49F4-96EE-B419AF1F03C2}"/>
              </a:ext>
            </a:extLst>
          </p:cNvPr>
          <p:cNvSpPr>
            <a:spLocks noGrp="1"/>
          </p:cNvSpPr>
          <p:nvPr>
            <p:ph type="body" idx="1"/>
          </p:nvPr>
        </p:nvSpPr>
        <p:spPr>
          <a:xfrm>
            <a:off x="914400" y="2294859"/>
            <a:ext cx="10058400" cy="372093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660577"/>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7" r:id="rId3"/>
    <p:sldLayoutId id="2147483662" r:id="rId4"/>
    <p:sldLayoutId id="2147483663" r:id="rId5"/>
    <p:sldLayoutId id="2147483664" r:id="rId6"/>
    <p:sldLayoutId id="2147483665" r:id="rId7"/>
    <p:sldLayoutId id="214748366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 userDrawn="1">
          <p15:clr>
            <a:srgbClr val="F26B43"/>
          </p15:clr>
        </p15:guide>
        <p15:guide id="2" pos="576" userDrawn="1">
          <p15:clr>
            <a:srgbClr val="F26B43"/>
          </p15:clr>
        </p15:guide>
        <p15:guide id="3" pos="7104" userDrawn="1">
          <p15:clr>
            <a:srgbClr val="F26B43"/>
          </p15:clr>
        </p15:guide>
        <p15:guide id="4" orient="horz" pos="3744" userDrawn="1">
          <p15:clr>
            <a:srgbClr val="F26B43"/>
          </p15:clr>
        </p15:guide>
        <p15:guide id="5" pos="2760" userDrawn="1">
          <p15:clr>
            <a:srgbClr val="F26B43"/>
          </p15:clr>
        </p15:guide>
        <p15:guide id="6" pos="4944" userDrawn="1">
          <p15:clr>
            <a:srgbClr val="F26B43"/>
          </p15:clr>
        </p15:guide>
        <p15:guide id="7" orient="horz" pos="4032" userDrawn="1">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6.svg"/></Relationships>
</file>

<file path=ppt/slides/_rels/slide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18.svg"/><Relationship Id="rId2" Type="http://schemas.openxmlformats.org/officeDocument/2006/relationships/image" Target="../media/image26.jpe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29.png"/><Relationship Id="rId4" Type="http://schemas.openxmlformats.org/officeDocument/2006/relationships/image" Target="../media/image28.jpeg"/></Relationships>
</file>

<file path=ppt/slides/_rels/slide1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childline.org.uk/kids" TargetMode="External"/><Relationship Id="rId1" Type="http://schemas.openxmlformats.org/officeDocument/2006/relationships/slideLayout" Target="../slideLayouts/slideLayout3.xml"/><Relationship Id="rId5" Type="http://schemas.openxmlformats.org/officeDocument/2006/relationships/image" Target="../media/image30.jpe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7E3D5-B129-455A-8D61-5DE355CFB91F}"/>
              </a:ext>
            </a:extLst>
          </p:cNvPr>
          <p:cNvSpPr>
            <a:spLocks noGrp="1"/>
          </p:cNvSpPr>
          <p:nvPr>
            <p:ph type="title"/>
          </p:nvPr>
        </p:nvSpPr>
        <p:spPr/>
        <p:txBody>
          <a:bodyPr>
            <a:noAutofit/>
          </a:bodyPr>
          <a:lstStyle/>
          <a:p>
            <a:r>
              <a:rPr lang="en-US" dirty="0">
                <a:latin typeface="+mj-lt"/>
              </a:rPr>
              <a:t>Wolsey House Primary School</a:t>
            </a:r>
            <a:br>
              <a:rPr lang="en-US" dirty="0">
                <a:latin typeface="+mj-lt"/>
              </a:rPr>
            </a:br>
            <a:endParaRPr lang="en-US" dirty="0"/>
          </a:p>
        </p:txBody>
      </p:sp>
      <p:sp>
        <p:nvSpPr>
          <p:cNvPr id="3" name="Text Placeholder 2">
            <a:extLst>
              <a:ext uri="{FF2B5EF4-FFF2-40B4-BE49-F238E27FC236}">
                <a16:creationId xmlns:a16="http://schemas.microsoft.com/office/drawing/2014/main" id="{EDE512D6-1B42-4E1C-AEE3-478A340AC162}"/>
              </a:ext>
            </a:extLst>
          </p:cNvPr>
          <p:cNvSpPr>
            <a:spLocks noGrp="1"/>
          </p:cNvSpPr>
          <p:nvPr>
            <p:ph type="body" sz="quarter" idx="10"/>
          </p:nvPr>
        </p:nvSpPr>
        <p:spPr/>
        <p:txBody>
          <a:bodyPr>
            <a:normAutofit lnSpcReduction="10000"/>
          </a:bodyPr>
          <a:lstStyle/>
          <a:p>
            <a:r>
              <a:rPr lang="en-US" dirty="0"/>
              <a:t>Year 4</a:t>
            </a:r>
          </a:p>
        </p:txBody>
      </p:sp>
      <p:sp>
        <p:nvSpPr>
          <p:cNvPr id="4" name="Text Placeholder 3">
            <a:extLst>
              <a:ext uri="{FF2B5EF4-FFF2-40B4-BE49-F238E27FC236}">
                <a16:creationId xmlns:a16="http://schemas.microsoft.com/office/drawing/2014/main" id="{88B348B4-1179-40C0-B903-717D79F0A399}"/>
              </a:ext>
            </a:extLst>
          </p:cNvPr>
          <p:cNvSpPr>
            <a:spLocks noGrp="1"/>
          </p:cNvSpPr>
          <p:nvPr>
            <p:ph type="body" sz="quarter" idx="11"/>
          </p:nvPr>
        </p:nvSpPr>
        <p:spPr/>
        <p:txBody>
          <a:bodyPr>
            <a:normAutofit/>
          </a:bodyPr>
          <a:lstStyle/>
          <a:p>
            <a:r>
              <a:rPr lang="en-US" dirty="0"/>
              <a:t>Autumn 1</a:t>
            </a:r>
            <a:endParaRPr lang="en-US" dirty="0">
              <a:latin typeface="+mj-lt"/>
            </a:endParaRPr>
          </a:p>
          <a:p>
            <a:endParaRPr lang="en-US" dirty="0"/>
          </a:p>
        </p:txBody>
      </p:sp>
      <p:pic>
        <p:nvPicPr>
          <p:cNvPr id="12" name="Graphic 11" descr="Illustration of a pencil character ">
            <a:extLst>
              <a:ext uri="{FF2B5EF4-FFF2-40B4-BE49-F238E27FC236}">
                <a16:creationId xmlns:a16="http://schemas.microsoft.com/office/drawing/2014/main" id="{937FAC84-23F1-401F-A313-68AD63D601F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21077964">
            <a:off x="1811563" y="4144102"/>
            <a:ext cx="1155789" cy="1971643"/>
          </a:xfrm>
          <a:prstGeom prst="rect">
            <a:avLst/>
          </a:prstGeom>
        </p:spPr>
      </p:pic>
      <p:pic>
        <p:nvPicPr>
          <p:cNvPr id="8" name="Graphic 7" descr="Illustration of a blue bag of school supplies character ">
            <a:extLst>
              <a:ext uri="{FF2B5EF4-FFF2-40B4-BE49-F238E27FC236}">
                <a16:creationId xmlns:a16="http://schemas.microsoft.com/office/drawing/2014/main" id="{F3A63EAE-D921-4D74-B1C8-6D0E847DFD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422560" y="4391095"/>
            <a:ext cx="2483858" cy="1709233"/>
          </a:xfrm>
          <a:prstGeom prst="rect">
            <a:avLst/>
          </a:prstGeom>
        </p:spPr>
      </p:pic>
      <p:pic>
        <p:nvPicPr>
          <p:cNvPr id="10" name="Graphic 9" descr="Illustration of a purple book character ">
            <a:extLst>
              <a:ext uri="{FF2B5EF4-FFF2-40B4-BE49-F238E27FC236}">
                <a16:creationId xmlns:a16="http://schemas.microsoft.com/office/drawing/2014/main" id="{8A4FC9B1-AAE5-49E7-9209-B1CD7DC8CD9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flipH="1">
            <a:off x="6269620" y="4059937"/>
            <a:ext cx="1775352" cy="2059055"/>
          </a:xfrm>
          <a:prstGeom prst="rect">
            <a:avLst/>
          </a:prstGeom>
        </p:spPr>
      </p:pic>
      <p:pic>
        <p:nvPicPr>
          <p:cNvPr id="6" name="Graphic 5" descr="Illustration of a globe character ">
            <a:extLst>
              <a:ext uri="{FF2B5EF4-FFF2-40B4-BE49-F238E27FC236}">
                <a16:creationId xmlns:a16="http://schemas.microsoft.com/office/drawing/2014/main" id="{A1CF0450-3738-4D52-BF18-A90C1F16AC6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408174" y="4442978"/>
            <a:ext cx="2213723" cy="1748841"/>
          </a:xfrm>
          <a:prstGeom prst="rect">
            <a:avLst/>
          </a:prstGeom>
        </p:spPr>
      </p:pic>
    </p:spTree>
    <p:extLst>
      <p:ext uri="{BB962C8B-B14F-4D97-AF65-F5344CB8AC3E}">
        <p14:creationId xmlns:p14="http://schemas.microsoft.com/office/powerpoint/2010/main" val="2437550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Welcome Parents!</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241488" y="2066507"/>
            <a:ext cx="7466202" cy="4661464"/>
          </a:xfrm>
        </p:spPr>
        <p:txBody>
          <a:bodyPr>
            <a:normAutofit/>
          </a:bodyPr>
          <a:lstStyle/>
          <a:p>
            <a:pPr marL="342900" indent="-342900" algn="l">
              <a:lnSpc>
                <a:spcPts val="2800"/>
              </a:lnSpc>
              <a:buFont typeface="Arial" panose="020B0604020202020204" pitchFamily="34" charset="0"/>
              <a:buChar char="•"/>
            </a:pPr>
            <a:r>
              <a:rPr lang="en-US" sz="1800" dirty="0"/>
              <a:t>Welcome to our Year 4 </a:t>
            </a:r>
            <a:r>
              <a:rPr lang="en-US" dirty="0"/>
              <a:t>p</a:t>
            </a:r>
            <a:r>
              <a:rPr lang="en-US" sz="1800" dirty="0"/>
              <a:t>age.</a:t>
            </a:r>
          </a:p>
          <a:p>
            <a:pPr marL="342900" indent="-342900" algn="l">
              <a:lnSpc>
                <a:spcPts val="2800"/>
              </a:lnSpc>
              <a:buFont typeface="Arial" panose="020B0604020202020204" pitchFamily="34" charset="0"/>
              <a:buChar char="•"/>
            </a:pPr>
            <a:r>
              <a:rPr lang="en-US" sz="1800" dirty="0"/>
              <a:t>Here, you will find the following information:</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Our core values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Staff who work in Year 4</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The Year 4 school day</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Our P.E days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Special days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WEDUC</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Attendance</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School uniform</a:t>
            </a: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 name="Graphic 9" descr="Illustration of a blue bag of school supplies character ">
            <a:extLst>
              <a:ext uri="{FF2B5EF4-FFF2-40B4-BE49-F238E27FC236}">
                <a16:creationId xmlns:a16="http://schemas.microsoft.com/office/drawing/2014/main" id="{6F5EC1ED-E527-4E5A-A0D8-3D0719060D1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548159" y="2203704"/>
            <a:ext cx="3444298" cy="2422061"/>
          </a:xfrm>
          <a:prstGeom prst="rect">
            <a:avLst/>
          </a:prstGeom>
        </p:spPr>
      </p:pic>
      <p:sp>
        <p:nvSpPr>
          <p:cNvPr id="7" name="TextBox 6">
            <a:extLst>
              <a:ext uri="{FF2B5EF4-FFF2-40B4-BE49-F238E27FC236}">
                <a16:creationId xmlns:a16="http://schemas.microsoft.com/office/drawing/2014/main" id="{C0130D21-C9CE-4F2C-9B68-3BFC7BAD7D93}"/>
              </a:ext>
            </a:extLst>
          </p:cNvPr>
          <p:cNvSpPr txBox="1"/>
          <p:nvPr/>
        </p:nvSpPr>
        <p:spPr>
          <a:xfrm>
            <a:off x="3643842" y="2982620"/>
            <a:ext cx="6132352" cy="1497654"/>
          </a:xfrm>
          <a:prstGeom prst="rect">
            <a:avLst/>
          </a:prstGeom>
          <a:noFill/>
        </p:spPr>
        <p:txBody>
          <a:bodyPr wrap="square">
            <a:spAutoFit/>
          </a:bodyPr>
          <a:lstStyle/>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Behaviour</a:t>
            </a:r>
          </a:p>
          <a:p>
            <a:pPr marL="742950" lvl="1" indent="-285750" algn="l">
              <a:lnSpc>
                <a:spcPts val="2800"/>
              </a:lnSpc>
              <a:buFont typeface="Courier New" panose="02070309020205020404" pitchFamily="49" charset="0"/>
              <a:buChar char="o"/>
            </a:pPr>
            <a:r>
              <a:rPr lang="en-US" dirty="0">
                <a:solidFill>
                  <a:schemeClr val="tx1">
                    <a:lumMod val="75000"/>
                    <a:lumOff val="25000"/>
                  </a:schemeClr>
                </a:solidFill>
              </a:rPr>
              <a:t>Ways you can help your child at home</a:t>
            </a:r>
            <a:endParaRPr lang="en-US" sz="1800" dirty="0">
              <a:solidFill>
                <a:schemeClr val="tx1">
                  <a:lumMod val="75000"/>
                  <a:lumOff val="25000"/>
                </a:schemeClr>
              </a:solidFill>
            </a:endParaRP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Childline</a:t>
            </a:r>
          </a:p>
          <a:p>
            <a:pPr lvl="1" algn="l">
              <a:lnSpc>
                <a:spcPts val="2800"/>
              </a:lnSpc>
            </a:pPr>
            <a:endParaRPr lang="en-US" sz="1800" dirty="0">
              <a:solidFill>
                <a:schemeClr val="tx1">
                  <a:lumMod val="75000"/>
                  <a:lumOff val="25000"/>
                </a:schemeClr>
              </a:solidFill>
            </a:endParaRPr>
          </a:p>
        </p:txBody>
      </p:sp>
    </p:spTree>
    <p:extLst>
      <p:ext uri="{BB962C8B-B14F-4D97-AF65-F5344CB8AC3E}">
        <p14:creationId xmlns:p14="http://schemas.microsoft.com/office/powerpoint/2010/main" val="3001952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7C4AF-BB0C-400D-A8AA-F137B0266E2D}"/>
              </a:ext>
            </a:extLst>
          </p:cNvPr>
          <p:cNvSpPr>
            <a:spLocks noGrp="1"/>
          </p:cNvSpPr>
          <p:nvPr>
            <p:ph type="title"/>
          </p:nvPr>
        </p:nvSpPr>
        <p:spPr/>
        <p:txBody>
          <a:bodyPr/>
          <a:lstStyle/>
          <a:p>
            <a:r>
              <a:rPr lang="en-US" dirty="0"/>
              <a:t>Our Core Values</a:t>
            </a:r>
          </a:p>
        </p:txBody>
      </p:sp>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8" descr="Illustration of a ruler character ">
            <a:extLst>
              <a:ext uri="{FF2B5EF4-FFF2-40B4-BE49-F238E27FC236}">
                <a16:creationId xmlns:a16="http://schemas.microsoft.com/office/drawing/2014/main" id="{4B6C31E8-1BAB-42D1-B428-60F38E95BF1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20423556" flipH="1">
            <a:off x="900791" y="3052708"/>
            <a:ext cx="3041146" cy="964260"/>
          </a:xfrm>
          <a:prstGeom prst="rect">
            <a:avLst/>
          </a:prstGeom>
        </p:spPr>
      </p:pic>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389120" y="1947209"/>
            <a:ext cx="6858000" cy="4233672"/>
          </a:xfrm>
        </p:spPr>
        <p:txBody>
          <a:bodyPr>
            <a:normAutofit/>
          </a:bodyPr>
          <a:lstStyle/>
          <a:p>
            <a:pPr algn="l">
              <a:lnSpc>
                <a:spcPts val="2800"/>
              </a:lnSpc>
            </a:pPr>
            <a:r>
              <a:rPr lang="en-GB" b="0" i="0" dirty="0">
                <a:solidFill>
                  <a:srgbClr val="444444"/>
                </a:solidFill>
                <a:effectLst/>
                <a:latin typeface="Roboto" panose="02000000000000000000" pitchFamily="2" charset="0"/>
              </a:rPr>
              <a:t>Creating a school where everyone is safe, happy and healthy and where everyone strives to live by</a:t>
            </a:r>
            <a:r>
              <a:rPr lang="en-GB" b="1" i="0" dirty="0">
                <a:solidFill>
                  <a:srgbClr val="444444"/>
                </a:solidFill>
                <a:effectLst/>
                <a:latin typeface="Roboto" panose="02000000000000000000" pitchFamily="2" charset="0"/>
              </a:rPr>
              <a:t> our 6 core values</a:t>
            </a:r>
            <a:r>
              <a:rPr lang="en-GB" b="0" i="0" dirty="0">
                <a:solidFill>
                  <a:srgbClr val="444444"/>
                </a:solidFill>
                <a:effectLst/>
                <a:latin typeface="Roboto" panose="02000000000000000000" pitchFamily="2" charset="0"/>
              </a:rPr>
              <a:t>:</a:t>
            </a:r>
          </a:p>
          <a:p>
            <a:pPr algn="l">
              <a:lnSpc>
                <a:spcPts val="2800"/>
              </a:lnSpc>
            </a:pPr>
            <a:endParaRPr lang="en-GB" b="0" i="0" dirty="0">
              <a:solidFill>
                <a:srgbClr val="444444"/>
              </a:solidFill>
              <a:effectLst/>
              <a:latin typeface="Roboto" panose="02000000000000000000" pitchFamily="2" charset="0"/>
            </a:endParaRP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Responsibility.</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Respect.</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Honesty.</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Resilience.</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Aspiration.</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Cooperation.</a:t>
            </a:r>
          </a:p>
        </p:txBody>
      </p:sp>
    </p:spTree>
    <p:extLst>
      <p:ext uri="{BB962C8B-B14F-4D97-AF65-F5344CB8AC3E}">
        <p14:creationId xmlns:p14="http://schemas.microsoft.com/office/powerpoint/2010/main" val="2458698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4395831" y="946653"/>
            <a:ext cx="6851287" cy="653547"/>
          </a:xfrm>
        </p:spPr>
        <p:txBody>
          <a:bodyPr/>
          <a:lstStyle/>
          <a:p>
            <a:r>
              <a:rPr lang="en-US" dirty="0"/>
              <a:t>Staff who work in Year 4</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phic 4" descr="Illustration of a purple book character">
            <a:extLst>
              <a:ext uri="{FF2B5EF4-FFF2-40B4-BE49-F238E27FC236}">
                <a16:creationId xmlns:a16="http://schemas.microsoft.com/office/drawing/2014/main" id="{66D65075-912A-0B45-A895-6C8FA62F346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688912" y="2074690"/>
            <a:ext cx="2240025" cy="2708619"/>
          </a:xfrm>
          <a:prstGeom prst="rect">
            <a:avLst/>
          </a:prstGeom>
        </p:spPr>
      </p:pic>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389120" y="1935634"/>
            <a:ext cx="6858000" cy="4233672"/>
          </a:xfrm>
        </p:spPr>
        <p:txBody>
          <a:bodyPr>
            <a:normAutofit lnSpcReduction="10000"/>
          </a:bodyPr>
          <a:lstStyle/>
          <a:p>
            <a:r>
              <a:rPr lang="en-US" u="sng" dirty="0"/>
              <a:t>Teachers</a:t>
            </a:r>
          </a:p>
          <a:p>
            <a:r>
              <a:rPr lang="en-US" b="1" dirty="0"/>
              <a:t>Class 4 – </a:t>
            </a:r>
            <a:r>
              <a:rPr lang="en-US" dirty="0"/>
              <a:t>Miss Modhvadiya </a:t>
            </a:r>
          </a:p>
          <a:p>
            <a:r>
              <a:rPr lang="en-US" b="1" dirty="0"/>
              <a:t>Class 5 –</a:t>
            </a:r>
            <a:r>
              <a:rPr lang="en-US" dirty="0" err="1"/>
              <a:t>Mrs</a:t>
            </a:r>
            <a:r>
              <a:rPr lang="en-US" dirty="0"/>
              <a:t> Satchwell (Year Team Leader): Monday-Thursday. </a:t>
            </a:r>
          </a:p>
          <a:p>
            <a:r>
              <a:rPr lang="en-US" dirty="0"/>
              <a:t>              - </a:t>
            </a:r>
            <a:r>
              <a:rPr lang="en-US" dirty="0" err="1"/>
              <a:t>Mrs</a:t>
            </a:r>
            <a:r>
              <a:rPr lang="en-US" dirty="0"/>
              <a:t> </a:t>
            </a:r>
            <a:r>
              <a:rPr lang="en-US" dirty="0" err="1"/>
              <a:t>Kathrecha</a:t>
            </a:r>
            <a:r>
              <a:rPr lang="en-US"/>
              <a:t>: </a:t>
            </a:r>
            <a:r>
              <a:rPr lang="en-US" dirty="0"/>
              <a:t>Fridays</a:t>
            </a:r>
          </a:p>
          <a:p>
            <a:r>
              <a:rPr lang="en-US" b="1" dirty="0"/>
              <a:t> </a:t>
            </a:r>
            <a:endParaRPr lang="en-US" dirty="0"/>
          </a:p>
          <a:p>
            <a:r>
              <a:rPr lang="en-US" u="sng" dirty="0"/>
              <a:t>Teaching Assistants</a:t>
            </a:r>
          </a:p>
          <a:p>
            <a:r>
              <a:rPr lang="en-US" dirty="0" err="1"/>
              <a:t>Mrs</a:t>
            </a:r>
            <a:r>
              <a:rPr lang="en-US" dirty="0"/>
              <a:t> Kathrecha</a:t>
            </a:r>
          </a:p>
          <a:p>
            <a:r>
              <a:rPr lang="en-US" dirty="0" err="1"/>
              <a:t>Mrs</a:t>
            </a:r>
            <a:r>
              <a:rPr lang="en-US" dirty="0"/>
              <a:t> </a:t>
            </a:r>
            <a:r>
              <a:rPr lang="en-US" dirty="0" err="1"/>
              <a:t>Sohansoha</a:t>
            </a:r>
            <a:endParaRPr lang="en-US" dirty="0"/>
          </a:p>
          <a:p>
            <a:r>
              <a:rPr lang="en-US" dirty="0" err="1"/>
              <a:t>Ms</a:t>
            </a:r>
            <a:r>
              <a:rPr lang="en-US" dirty="0"/>
              <a:t> Kava</a:t>
            </a:r>
          </a:p>
          <a:p>
            <a:r>
              <a:rPr lang="en-US" dirty="0" err="1"/>
              <a:t>Ms</a:t>
            </a:r>
            <a:r>
              <a:rPr lang="en-US" dirty="0"/>
              <a:t> Marr</a:t>
            </a:r>
          </a:p>
          <a:p>
            <a:r>
              <a:rPr lang="en-US" dirty="0"/>
              <a:t>Miss Nessa</a:t>
            </a:r>
          </a:p>
          <a:p>
            <a:r>
              <a:rPr lang="en-US" dirty="0" err="1"/>
              <a:t>Ms</a:t>
            </a:r>
            <a:r>
              <a:rPr lang="en-US" dirty="0"/>
              <a:t> Jas</a:t>
            </a:r>
          </a:p>
        </p:txBody>
      </p:sp>
    </p:spTree>
    <p:extLst>
      <p:ext uri="{BB962C8B-B14F-4D97-AF65-F5344CB8AC3E}">
        <p14:creationId xmlns:p14="http://schemas.microsoft.com/office/powerpoint/2010/main" val="21747362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34B320A-560D-4493-AA6A-79A2C8DC387F}"/>
              </a:ext>
            </a:extLst>
          </p:cNvPr>
          <p:cNvSpPr>
            <a:spLocks noGrp="1"/>
          </p:cNvSpPr>
          <p:nvPr>
            <p:ph type="title"/>
          </p:nvPr>
        </p:nvSpPr>
        <p:spPr/>
        <p:txBody>
          <a:bodyPr/>
          <a:lstStyle/>
          <a:p>
            <a:pPr algn="ctr"/>
            <a:r>
              <a:rPr lang="en-US" dirty="0"/>
              <a:t>The Year 4 school day</a:t>
            </a:r>
          </a:p>
        </p:txBody>
      </p:sp>
      <p:sp>
        <p:nvSpPr>
          <p:cNvPr id="3" name="Text Placeholder 2">
            <a:extLst>
              <a:ext uri="{FF2B5EF4-FFF2-40B4-BE49-F238E27FC236}">
                <a16:creationId xmlns:a16="http://schemas.microsoft.com/office/drawing/2014/main" id="{E9A2FFE3-A7C7-9249-96D4-8D9AC15E0150}"/>
              </a:ext>
            </a:extLst>
          </p:cNvPr>
          <p:cNvSpPr>
            <a:spLocks noGrp="1"/>
          </p:cNvSpPr>
          <p:nvPr>
            <p:ph type="body" sz="quarter" idx="11"/>
          </p:nvPr>
        </p:nvSpPr>
        <p:spPr/>
        <p:txBody>
          <a:bodyPr/>
          <a:lstStyle/>
          <a:p>
            <a:r>
              <a:rPr lang="en-US" dirty="0"/>
              <a:t>8:40am – children line up on playground and class teacher brings them into class.</a:t>
            </a:r>
          </a:p>
          <a:p>
            <a:endParaRPr lang="en-US" dirty="0"/>
          </a:p>
          <a:p>
            <a:r>
              <a:rPr lang="en-US" dirty="0"/>
              <a:t>8:50 – Classroom doors close for the register</a:t>
            </a:r>
          </a:p>
          <a:p>
            <a:endParaRPr lang="en-US" dirty="0"/>
          </a:p>
          <a:p>
            <a:r>
              <a:rPr lang="en-US" dirty="0"/>
              <a:t>10:35am – break time</a:t>
            </a:r>
          </a:p>
          <a:p>
            <a:endParaRPr lang="en-US" dirty="0"/>
          </a:p>
          <a:p>
            <a:r>
              <a:rPr lang="en-US" dirty="0"/>
              <a:t>12:10pm – lunch time</a:t>
            </a:r>
          </a:p>
          <a:p>
            <a:endParaRPr lang="en-US" dirty="0"/>
          </a:p>
          <a:p>
            <a:r>
              <a:rPr lang="en-US" dirty="0"/>
              <a:t>3:10pm – home time</a:t>
            </a:r>
          </a:p>
          <a:p>
            <a:endParaRPr lang="en-US" dirty="0"/>
          </a:p>
          <a:p>
            <a:endParaRPr lang="en-US" dirty="0"/>
          </a:p>
          <a:p>
            <a:endParaRPr lang="en-US" dirty="0"/>
          </a:p>
        </p:txBody>
      </p:sp>
    </p:spTree>
    <p:extLst>
      <p:ext uri="{BB962C8B-B14F-4D97-AF65-F5344CB8AC3E}">
        <p14:creationId xmlns:p14="http://schemas.microsoft.com/office/powerpoint/2010/main" val="5249395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3D4A52C-1616-4DE9-8F38-FB14C873292F}"/>
              </a:ext>
            </a:extLst>
          </p:cNvPr>
          <p:cNvSpPr>
            <a:spLocks noGrp="1"/>
          </p:cNvSpPr>
          <p:nvPr>
            <p:ph type="title"/>
          </p:nvPr>
        </p:nvSpPr>
        <p:spPr>
          <a:xfrm>
            <a:off x="914400" y="419451"/>
            <a:ext cx="6400800" cy="685800"/>
          </a:xfrm>
        </p:spPr>
        <p:txBody>
          <a:bodyPr/>
          <a:lstStyle/>
          <a:p>
            <a:r>
              <a:rPr lang="en-US" dirty="0"/>
              <a:t>Year 4 P.E days</a:t>
            </a:r>
          </a:p>
        </p:txBody>
      </p:sp>
      <p:sp>
        <p:nvSpPr>
          <p:cNvPr id="5" name="Text Placeholder 4">
            <a:extLst>
              <a:ext uri="{FF2B5EF4-FFF2-40B4-BE49-F238E27FC236}">
                <a16:creationId xmlns:a16="http://schemas.microsoft.com/office/drawing/2014/main" id="{FC163D03-0474-4A43-A81C-E7FC3027F22D}"/>
              </a:ext>
            </a:extLst>
          </p:cNvPr>
          <p:cNvSpPr>
            <a:spLocks noGrp="1"/>
          </p:cNvSpPr>
          <p:nvPr>
            <p:ph type="body" sz="quarter" idx="11"/>
          </p:nvPr>
        </p:nvSpPr>
        <p:spPr>
          <a:xfrm>
            <a:off x="925308" y="1189140"/>
            <a:ext cx="6400800" cy="5362661"/>
          </a:xfrm>
        </p:spPr>
        <p:txBody>
          <a:bodyPr>
            <a:normAutofit/>
          </a:bodyPr>
          <a:lstStyle/>
          <a:p>
            <a:pPr algn="l">
              <a:lnSpc>
                <a:spcPts val="2800"/>
              </a:lnSpc>
            </a:pPr>
            <a:endParaRPr lang="en-US" dirty="0"/>
          </a:p>
          <a:p>
            <a:pPr algn="l">
              <a:lnSpc>
                <a:spcPts val="2800"/>
              </a:lnSpc>
            </a:pPr>
            <a:r>
              <a:rPr lang="en-US" b="1" dirty="0"/>
              <a:t>Class 4</a:t>
            </a:r>
          </a:p>
          <a:p>
            <a:pPr>
              <a:lnSpc>
                <a:spcPts val="2800"/>
              </a:lnSpc>
            </a:pPr>
            <a:r>
              <a:rPr lang="en-US" dirty="0"/>
              <a:t>Tuesday – Yoga</a:t>
            </a:r>
          </a:p>
          <a:p>
            <a:pPr>
              <a:lnSpc>
                <a:spcPts val="2800"/>
              </a:lnSpc>
            </a:pPr>
            <a:r>
              <a:rPr lang="en-US" dirty="0"/>
              <a:t>Thursday – Basketball</a:t>
            </a:r>
          </a:p>
          <a:p>
            <a:pPr algn="l">
              <a:lnSpc>
                <a:spcPts val="2800"/>
              </a:lnSpc>
            </a:pPr>
            <a:endParaRPr lang="en-US" dirty="0"/>
          </a:p>
          <a:p>
            <a:pPr algn="l">
              <a:lnSpc>
                <a:spcPts val="2800"/>
              </a:lnSpc>
            </a:pPr>
            <a:r>
              <a:rPr lang="en-US" b="1" dirty="0"/>
              <a:t>Class 5</a:t>
            </a:r>
          </a:p>
          <a:p>
            <a:pPr algn="l">
              <a:lnSpc>
                <a:spcPts val="2800"/>
              </a:lnSpc>
            </a:pPr>
            <a:r>
              <a:rPr lang="en-US" dirty="0"/>
              <a:t>Tuesday – Yoga</a:t>
            </a:r>
          </a:p>
          <a:p>
            <a:pPr algn="l">
              <a:lnSpc>
                <a:spcPts val="2800"/>
              </a:lnSpc>
            </a:pPr>
            <a:r>
              <a:rPr lang="en-US" dirty="0"/>
              <a:t>Friday - Basketball</a:t>
            </a:r>
          </a:p>
        </p:txBody>
      </p:sp>
      <p:sp>
        <p:nvSpPr>
          <p:cNvPr id="7" name="Oval 6">
            <a:extLst>
              <a:ext uri="{FF2B5EF4-FFF2-40B4-BE49-F238E27FC236}">
                <a16:creationId xmlns:a16="http://schemas.microsoft.com/office/drawing/2014/main" id="{B4E64823-B1F6-4468-BC94-C8D367BF35A2}"/>
              </a:ext>
              <a:ext uri="{C183D7F6-B498-43B3-948B-1728B52AA6E4}">
                <adec:decorative xmlns:adec="http://schemas.microsoft.com/office/drawing/2017/decorative" val="1"/>
              </a:ext>
            </a:extLst>
          </p:cNvPr>
          <p:cNvSpPr/>
          <p:nvPr/>
        </p:nvSpPr>
        <p:spPr>
          <a:xfrm>
            <a:off x="7837692" y="1714500"/>
            <a:ext cx="3429000" cy="3429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9" descr="Illustration of a pencil character ">
            <a:extLst>
              <a:ext uri="{FF2B5EF4-FFF2-40B4-BE49-F238E27FC236}">
                <a16:creationId xmlns:a16="http://schemas.microsoft.com/office/drawing/2014/main" id="{F6B78157-FE7D-48FC-9211-6685BC76432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492209">
            <a:off x="8751657" y="1585383"/>
            <a:ext cx="1915595" cy="3267784"/>
          </a:xfrm>
          <a:prstGeom prst="rect">
            <a:avLst/>
          </a:prstGeom>
        </p:spPr>
      </p:pic>
    </p:spTree>
    <p:extLst>
      <p:ext uri="{BB962C8B-B14F-4D97-AF65-F5344CB8AC3E}">
        <p14:creationId xmlns:p14="http://schemas.microsoft.com/office/powerpoint/2010/main" val="2602246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Special days</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914400" y="2066507"/>
            <a:ext cx="5656729" cy="4661464"/>
          </a:xfrm>
        </p:spPr>
        <p:txBody>
          <a:bodyPr>
            <a:normAutofit/>
          </a:bodyPr>
          <a:lstStyle/>
          <a:p>
            <a:pPr algn="l"/>
            <a:r>
              <a:rPr lang="en-GB" b="0" i="0" dirty="0">
                <a:solidFill>
                  <a:srgbClr val="000000"/>
                </a:solidFill>
                <a:effectLst/>
                <a:latin typeface="Quire Sans (Body)"/>
              </a:rPr>
              <a:t>Thursday 27</a:t>
            </a:r>
            <a:r>
              <a:rPr lang="en-GB" b="0" i="0" baseline="30000" dirty="0">
                <a:solidFill>
                  <a:srgbClr val="000000"/>
                </a:solidFill>
                <a:effectLst/>
                <a:latin typeface="Quire Sans (Body)"/>
              </a:rPr>
              <a:t>th</a:t>
            </a:r>
            <a:r>
              <a:rPr lang="en-GB" b="0" i="0" dirty="0">
                <a:solidFill>
                  <a:srgbClr val="000000"/>
                </a:solidFill>
                <a:effectLst/>
                <a:latin typeface="Quire Sans (Body)"/>
              </a:rPr>
              <a:t> August – Magical Maths assembly</a:t>
            </a: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2100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4917F77-243B-4BBF-93F5-981B781895FB}"/>
              </a:ext>
            </a:extLst>
          </p:cNvPr>
          <p:cNvSpPr>
            <a:spLocks noGrp="1"/>
          </p:cNvSpPr>
          <p:nvPr>
            <p:ph type="title"/>
          </p:nvPr>
        </p:nvSpPr>
        <p:spPr/>
        <p:txBody>
          <a:bodyPr/>
          <a:lstStyle/>
          <a:p>
            <a:r>
              <a:rPr lang="en-US" dirty="0" err="1"/>
              <a:t>Weduc</a:t>
            </a:r>
            <a:endParaRPr lang="en-US" dirty="0"/>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a:spLocks noChangeAspect="1"/>
          </p:cNvSpPr>
          <p:nvPr/>
        </p:nvSpPr>
        <p:spPr>
          <a:xfrm flipH="1">
            <a:off x="-81024" y="0"/>
            <a:ext cx="4023360" cy="6929752"/>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389120" y="1970358"/>
            <a:ext cx="6858000" cy="4233672"/>
          </a:xfrm>
        </p:spPr>
        <p:txBody>
          <a:bodyPr>
            <a:normAutofit fontScale="85000" lnSpcReduction="20000"/>
          </a:bodyPr>
          <a:lstStyle/>
          <a:p>
            <a:r>
              <a:rPr lang="en-GB" dirty="0"/>
              <a:t>We use </a:t>
            </a:r>
            <a:r>
              <a:rPr lang="en-GB" b="1" dirty="0" err="1"/>
              <a:t>ReachMoreParents</a:t>
            </a:r>
            <a:r>
              <a:rPr lang="en-GB" b="1" dirty="0"/>
              <a:t> (also known as </a:t>
            </a:r>
            <a:r>
              <a:rPr lang="en-GB" b="1" dirty="0" err="1"/>
              <a:t>Weduc</a:t>
            </a:r>
            <a:r>
              <a:rPr lang="en-GB" b="1" dirty="0"/>
              <a:t>)</a:t>
            </a:r>
            <a:r>
              <a:rPr lang="en-GB" dirty="0"/>
              <a:t> as our main communication platform between school and home. This website and app are where we share all key information with parents and carers, including announcements, updates about school events and important reminders. </a:t>
            </a:r>
          </a:p>
          <a:p>
            <a:r>
              <a:rPr lang="en-GB" dirty="0"/>
              <a:t>By using </a:t>
            </a:r>
            <a:r>
              <a:rPr lang="en-GB" dirty="0" err="1"/>
              <a:t>ReachMoreParents</a:t>
            </a:r>
            <a:r>
              <a:rPr lang="en-GB" dirty="0"/>
              <a:t>, we ensure that parents receive timely and accurate information straight from the school in a secure and convenient way.</a:t>
            </a:r>
          </a:p>
          <a:p>
            <a:r>
              <a:rPr lang="en-GB" dirty="0"/>
              <a:t>Through </a:t>
            </a:r>
            <a:r>
              <a:rPr lang="en-GB" dirty="0" err="1"/>
              <a:t>ReachMoreParents</a:t>
            </a:r>
            <a:r>
              <a:rPr lang="en-GB" dirty="0"/>
              <a:t>, parents can also easily access details about school activities, such as trips, clubs and special events. The platform allows us to send messages directly to each family so parents never miss out on important updates. It’s much more efficient and environmentally friendly than sending paper letters home and it means that communication is consistently up to date. It also allows parents and carers to report a child’s absence.</a:t>
            </a:r>
          </a:p>
          <a:p>
            <a:r>
              <a:rPr lang="en-GB" dirty="0"/>
              <a:t>Another vital feature of </a:t>
            </a:r>
            <a:r>
              <a:rPr lang="en-GB" dirty="0" err="1"/>
              <a:t>ReachMoreParents</a:t>
            </a:r>
            <a:r>
              <a:rPr lang="en-GB" dirty="0"/>
              <a:t> is its </a:t>
            </a:r>
            <a:r>
              <a:rPr lang="en-GB" b="1" dirty="0"/>
              <a:t>parents’ evening booking system</a:t>
            </a:r>
            <a:r>
              <a:rPr lang="en-GB" dirty="0"/>
              <a:t>. Parents are able to view available time slots and book appointments with teachers directly through the app or website. This gives families flexibility to choose times that suit them and helps the school organise these events smoothly.</a:t>
            </a:r>
          </a:p>
          <a:p>
            <a:r>
              <a:rPr lang="en-GB" dirty="0"/>
              <a:t>Overall, </a:t>
            </a:r>
            <a:r>
              <a:rPr lang="en-GB" dirty="0" err="1"/>
              <a:t>ReachMoreParents</a:t>
            </a:r>
            <a:r>
              <a:rPr lang="en-GB" dirty="0"/>
              <a:t> plays a crucial role in strengthening the partnership between school and home. It helps parents stay informed, engaged, and involved in their child’s education. By centralising communication and making it easy for parents to access key information and services, </a:t>
            </a:r>
            <a:r>
              <a:rPr lang="en-GB" dirty="0" err="1"/>
              <a:t>ReachMoreParents</a:t>
            </a:r>
            <a:r>
              <a:rPr lang="en-GB" dirty="0"/>
              <a:t> supports a positive and connected school community.</a:t>
            </a:r>
          </a:p>
          <a:p>
            <a:endParaRPr lang="en-US" dirty="0"/>
          </a:p>
        </p:txBody>
      </p:sp>
      <p:pic>
        <p:nvPicPr>
          <p:cNvPr id="1026" name="Picture 2" descr="Reach More Parents App Launch – Bottisham Village College">
            <a:extLst>
              <a:ext uri="{FF2B5EF4-FFF2-40B4-BE49-F238E27FC236}">
                <a16:creationId xmlns:a16="http://schemas.microsoft.com/office/drawing/2014/main" id="{0699BA17-4430-49FA-961A-548058E5DD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1638" y="1795244"/>
            <a:ext cx="2970402" cy="297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335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E16C4-8E88-4788-939C-687DC13FBBAF}"/>
              </a:ext>
            </a:extLst>
          </p:cNvPr>
          <p:cNvSpPr>
            <a:spLocks noGrp="1"/>
          </p:cNvSpPr>
          <p:nvPr>
            <p:ph type="title"/>
          </p:nvPr>
        </p:nvSpPr>
        <p:spPr/>
        <p:txBody>
          <a:bodyPr/>
          <a:lstStyle/>
          <a:p>
            <a:r>
              <a:rPr lang="en-US" dirty="0"/>
              <a:t>Attendance</a:t>
            </a:r>
          </a:p>
        </p:txBody>
      </p:sp>
      <p:sp>
        <p:nvSpPr>
          <p:cNvPr id="6" name="Oval 5">
            <a:extLst>
              <a:ext uri="{FF2B5EF4-FFF2-40B4-BE49-F238E27FC236}">
                <a16:creationId xmlns:a16="http://schemas.microsoft.com/office/drawing/2014/main" id="{1B916BCB-384D-4A08-BEE7-8E8B4C216B7D}"/>
              </a:ext>
              <a:ext uri="{C183D7F6-B498-43B3-948B-1728B52AA6E4}">
                <adec:decorative xmlns:adec="http://schemas.microsoft.com/office/drawing/2017/decorative" val="1"/>
              </a:ext>
            </a:extLst>
          </p:cNvPr>
          <p:cNvSpPr/>
          <p:nvPr/>
        </p:nvSpPr>
        <p:spPr>
          <a:xfrm>
            <a:off x="652070" y="1714500"/>
            <a:ext cx="3429000" cy="3429000"/>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9" descr="Illustration of a green pencil sharpener character ">
            <a:extLst>
              <a:ext uri="{FF2B5EF4-FFF2-40B4-BE49-F238E27FC236}">
                <a16:creationId xmlns:a16="http://schemas.microsoft.com/office/drawing/2014/main" id="{A5A4FC33-D142-4E28-8346-35D781135E3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1580273" y="2306952"/>
            <a:ext cx="1572593" cy="2244095"/>
          </a:xfrm>
          <a:prstGeom prst="rect">
            <a:avLst/>
          </a:prstGeom>
        </p:spPr>
      </p:pic>
      <p:pic>
        <p:nvPicPr>
          <p:cNvPr id="4098" name="Picture 1" descr="Getting Your Child to School Really Matters Printed School Banners - Signs  4 Schools">
            <a:extLst>
              <a:ext uri="{FF2B5EF4-FFF2-40B4-BE49-F238E27FC236}">
                <a16:creationId xmlns:a16="http://schemas.microsoft.com/office/drawing/2014/main" id="{B4127744-B8F3-4192-A6CB-C4A5A27A61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9119" y="1714499"/>
            <a:ext cx="6994482"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05155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School Uniform</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241488" y="2066507"/>
            <a:ext cx="4240175" cy="4661464"/>
          </a:xfrm>
        </p:spPr>
        <p:txBody>
          <a:bodyPr>
            <a:normAutofit/>
          </a:bodyPr>
          <a:lstStyle/>
          <a:p>
            <a:pPr algn="l"/>
            <a:r>
              <a:rPr lang="en-GB" sz="1600" b="0" i="0" u="sng" dirty="0">
                <a:solidFill>
                  <a:srgbClr val="000000"/>
                </a:solidFill>
                <a:effectLst/>
                <a:latin typeface="Quire Sans (Body)"/>
              </a:rPr>
              <a:t>For the whole school</a:t>
            </a:r>
          </a:p>
          <a:p>
            <a:pPr algn="l"/>
            <a:r>
              <a:rPr lang="en-GB" sz="1600" b="0" i="0" dirty="0">
                <a:solidFill>
                  <a:srgbClr val="000000"/>
                </a:solidFill>
                <a:effectLst/>
                <a:latin typeface="Quire Sans (Body)"/>
              </a:rPr>
              <a:t>Red or black jumper, cardigan or fleece. No hoodies</a:t>
            </a:r>
          </a:p>
          <a:p>
            <a:pPr algn="l"/>
            <a:r>
              <a:rPr lang="en-GB" sz="1600" b="0" i="0" dirty="0">
                <a:solidFill>
                  <a:srgbClr val="000000"/>
                </a:solidFill>
                <a:effectLst/>
                <a:latin typeface="Quire Sans (Body)"/>
              </a:rPr>
              <a:t>Grey or black trousers, skirt or pinafore dress</a:t>
            </a:r>
          </a:p>
          <a:p>
            <a:pPr algn="l"/>
            <a:r>
              <a:rPr lang="en-GB" sz="1600" b="0" i="0" dirty="0">
                <a:solidFill>
                  <a:srgbClr val="000000"/>
                </a:solidFill>
                <a:effectLst/>
                <a:latin typeface="Quire Sans (Body)"/>
              </a:rPr>
              <a:t>In the summer months a red and white gingham dress may be worn</a:t>
            </a:r>
          </a:p>
          <a:p>
            <a:pPr algn="l"/>
            <a:endParaRPr lang="en-GB" sz="1600" b="0" i="0" dirty="0">
              <a:solidFill>
                <a:srgbClr val="000000"/>
              </a:solidFill>
              <a:effectLst/>
              <a:latin typeface="Quire Sans (Body)"/>
            </a:endParaRPr>
          </a:p>
          <a:p>
            <a:pPr algn="l"/>
            <a:r>
              <a:rPr lang="en-GB" sz="1600" b="0" i="0" u="sng" dirty="0">
                <a:solidFill>
                  <a:srgbClr val="000000"/>
                </a:solidFill>
                <a:effectLst/>
                <a:latin typeface="Quire Sans (Body)"/>
              </a:rPr>
              <a:t>Nursery, Reception, Years 1 and Year 2</a:t>
            </a:r>
          </a:p>
          <a:p>
            <a:pPr algn="l"/>
            <a:r>
              <a:rPr lang="en-GB" sz="1600" b="0" i="0" dirty="0">
                <a:solidFill>
                  <a:srgbClr val="000000"/>
                </a:solidFill>
                <a:effectLst/>
                <a:latin typeface="Quire Sans (Body)"/>
              </a:rPr>
              <a:t>Red or white polo shirt or white shirt or blouse</a:t>
            </a:r>
          </a:p>
          <a:p>
            <a:pPr algn="l"/>
            <a:endParaRPr lang="en-GB" sz="1600" b="0" i="0" dirty="0">
              <a:solidFill>
                <a:srgbClr val="000000"/>
              </a:solidFill>
              <a:effectLst/>
              <a:latin typeface="Quire Sans (Body)"/>
            </a:endParaRPr>
          </a:p>
          <a:p>
            <a:pPr algn="l"/>
            <a:r>
              <a:rPr lang="en-GB" sz="1600" b="0" i="0" u="sng" dirty="0">
                <a:solidFill>
                  <a:srgbClr val="000000"/>
                </a:solidFill>
                <a:effectLst/>
                <a:latin typeface="Quire Sans (Body)"/>
              </a:rPr>
              <a:t>Years 3, 4, 5 and 6</a:t>
            </a:r>
          </a:p>
          <a:p>
            <a:pPr algn="l"/>
            <a:r>
              <a:rPr lang="en-GB" sz="1600" b="0" i="0" dirty="0">
                <a:solidFill>
                  <a:srgbClr val="000000"/>
                </a:solidFill>
                <a:effectLst/>
                <a:latin typeface="Quire Sans (Body)"/>
              </a:rPr>
              <a:t>White or Black polo shirt or white shirt or blouse</a:t>
            </a:r>
          </a:p>
          <a:p>
            <a:pPr algn="l"/>
            <a:r>
              <a:rPr lang="en-GB" sz="1600" b="0" i="0" dirty="0">
                <a:solidFill>
                  <a:srgbClr val="000000"/>
                </a:solidFill>
                <a:effectLst/>
                <a:latin typeface="Quire Sans (Body)"/>
              </a:rPr>
              <a:t>Suitable footwear must be worn. No Crocs</a:t>
            </a:r>
          </a:p>
          <a:p>
            <a:pPr algn="l"/>
            <a:endParaRPr lang="en-GB" b="0" i="0" dirty="0">
              <a:solidFill>
                <a:srgbClr val="000000"/>
              </a:solidFill>
              <a:effectLst/>
              <a:latin typeface="Quire Sans (Body)"/>
            </a:endParaRP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73B8BD58-C21F-4B3B-9C09-2DCE11139634}"/>
              </a:ext>
            </a:extLst>
          </p:cNvPr>
          <p:cNvPicPr>
            <a:picLocks noChangeAspect="1"/>
          </p:cNvPicPr>
          <p:nvPr/>
        </p:nvPicPr>
        <p:blipFill>
          <a:blip r:embed="rId2"/>
          <a:stretch>
            <a:fillRect/>
          </a:stretch>
        </p:blipFill>
        <p:spPr>
          <a:xfrm>
            <a:off x="4418429" y="2892165"/>
            <a:ext cx="1506345" cy="1500966"/>
          </a:xfrm>
          <a:prstGeom prst="rect">
            <a:avLst/>
          </a:prstGeom>
        </p:spPr>
      </p:pic>
      <p:pic>
        <p:nvPicPr>
          <p:cNvPr id="12" name="Picture 11">
            <a:extLst>
              <a:ext uri="{FF2B5EF4-FFF2-40B4-BE49-F238E27FC236}">
                <a16:creationId xmlns:a16="http://schemas.microsoft.com/office/drawing/2014/main" id="{D9D8B7C4-A16C-455C-B136-C9FAB64D0CD7}"/>
              </a:ext>
            </a:extLst>
          </p:cNvPr>
          <p:cNvPicPr>
            <a:picLocks noChangeAspect="1"/>
          </p:cNvPicPr>
          <p:nvPr/>
        </p:nvPicPr>
        <p:blipFill>
          <a:blip r:embed="rId3"/>
          <a:stretch>
            <a:fillRect/>
          </a:stretch>
        </p:blipFill>
        <p:spPr>
          <a:xfrm>
            <a:off x="5494689" y="5788588"/>
            <a:ext cx="2971800" cy="981075"/>
          </a:xfrm>
          <a:prstGeom prst="rect">
            <a:avLst/>
          </a:prstGeom>
        </p:spPr>
      </p:pic>
      <p:pic>
        <p:nvPicPr>
          <p:cNvPr id="14" name="Picture 13">
            <a:extLst>
              <a:ext uri="{FF2B5EF4-FFF2-40B4-BE49-F238E27FC236}">
                <a16:creationId xmlns:a16="http://schemas.microsoft.com/office/drawing/2014/main" id="{158F41E0-70A7-44B0-8FF4-BEFA40645C01}"/>
              </a:ext>
            </a:extLst>
          </p:cNvPr>
          <p:cNvPicPr>
            <a:picLocks noChangeAspect="1"/>
          </p:cNvPicPr>
          <p:nvPr/>
        </p:nvPicPr>
        <p:blipFill>
          <a:blip r:embed="rId4"/>
          <a:stretch>
            <a:fillRect/>
          </a:stretch>
        </p:blipFill>
        <p:spPr>
          <a:xfrm>
            <a:off x="8586328" y="5788588"/>
            <a:ext cx="2824307" cy="981075"/>
          </a:xfrm>
          <a:prstGeom prst="rect">
            <a:avLst/>
          </a:prstGeom>
        </p:spPr>
      </p:pic>
      <p:sp>
        <p:nvSpPr>
          <p:cNvPr id="16" name="TextBox 15">
            <a:extLst>
              <a:ext uri="{FF2B5EF4-FFF2-40B4-BE49-F238E27FC236}">
                <a16:creationId xmlns:a16="http://schemas.microsoft.com/office/drawing/2014/main" id="{2EA5EC66-2A3E-4EA1-9238-8F7B4BD99B7D}"/>
              </a:ext>
            </a:extLst>
          </p:cNvPr>
          <p:cNvSpPr txBox="1"/>
          <p:nvPr/>
        </p:nvSpPr>
        <p:spPr>
          <a:xfrm>
            <a:off x="6591632" y="5418400"/>
            <a:ext cx="848309" cy="369332"/>
          </a:xfrm>
          <a:prstGeom prst="rect">
            <a:avLst/>
          </a:prstGeom>
          <a:noFill/>
        </p:spPr>
        <p:txBody>
          <a:bodyPr wrap="none" rtlCol="0">
            <a:spAutoFit/>
          </a:bodyPr>
          <a:lstStyle/>
          <a:p>
            <a:r>
              <a:rPr lang="en-US" dirty="0"/>
              <a:t>Indoor</a:t>
            </a:r>
            <a:endParaRPr lang="en-GB" dirty="0"/>
          </a:p>
        </p:txBody>
      </p:sp>
      <p:sp>
        <p:nvSpPr>
          <p:cNvPr id="17" name="TextBox 16">
            <a:extLst>
              <a:ext uri="{FF2B5EF4-FFF2-40B4-BE49-F238E27FC236}">
                <a16:creationId xmlns:a16="http://schemas.microsoft.com/office/drawing/2014/main" id="{4272C31E-D7C7-4BAE-AED7-74EB0BCBC0A9}"/>
              </a:ext>
            </a:extLst>
          </p:cNvPr>
          <p:cNvSpPr txBox="1"/>
          <p:nvPr/>
        </p:nvSpPr>
        <p:spPr>
          <a:xfrm>
            <a:off x="9563432" y="5445566"/>
            <a:ext cx="1048685" cy="369332"/>
          </a:xfrm>
          <a:prstGeom prst="rect">
            <a:avLst/>
          </a:prstGeom>
          <a:noFill/>
        </p:spPr>
        <p:txBody>
          <a:bodyPr wrap="none" rtlCol="0">
            <a:spAutoFit/>
          </a:bodyPr>
          <a:lstStyle/>
          <a:p>
            <a:r>
              <a:rPr lang="en-US" dirty="0"/>
              <a:t>Outdoor</a:t>
            </a:r>
            <a:endParaRPr lang="en-GB" dirty="0"/>
          </a:p>
        </p:txBody>
      </p:sp>
      <p:sp>
        <p:nvSpPr>
          <p:cNvPr id="19" name="TextBox 18">
            <a:extLst>
              <a:ext uri="{FF2B5EF4-FFF2-40B4-BE49-F238E27FC236}">
                <a16:creationId xmlns:a16="http://schemas.microsoft.com/office/drawing/2014/main" id="{70FC97F6-1CE3-4592-8638-1D2ECF546D95}"/>
              </a:ext>
            </a:extLst>
          </p:cNvPr>
          <p:cNvSpPr txBox="1"/>
          <p:nvPr/>
        </p:nvSpPr>
        <p:spPr>
          <a:xfrm>
            <a:off x="6267227" y="414797"/>
            <a:ext cx="6130454" cy="5016758"/>
          </a:xfrm>
          <a:prstGeom prst="rect">
            <a:avLst/>
          </a:prstGeom>
          <a:noFill/>
        </p:spPr>
        <p:txBody>
          <a:bodyPr wrap="square">
            <a:spAutoFit/>
          </a:bodyPr>
          <a:lstStyle/>
          <a:p>
            <a:pPr algn="l"/>
            <a:r>
              <a:rPr lang="en-GB" sz="1600" b="0" i="0" u="sng" dirty="0">
                <a:solidFill>
                  <a:srgbClr val="000000"/>
                </a:solidFill>
                <a:effectLst/>
                <a:latin typeface="Quire Sans (Body)"/>
              </a:rPr>
              <a:t>Jewellery</a:t>
            </a:r>
          </a:p>
          <a:p>
            <a:pPr algn="l"/>
            <a:r>
              <a:rPr lang="en-GB" sz="1600" b="0" i="0" dirty="0">
                <a:solidFill>
                  <a:srgbClr val="000000"/>
                </a:solidFill>
                <a:effectLst/>
                <a:latin typeface="Quire Sans (Body)"/>
              </a:rPr>
              <a:t>Stud earrings only. No necklaces or bracelets</a:t>
            </a:r>
          </a:p>
          <a:p>
            <a:pPr algn="l"/>
            <a:r>
              <a:rPr lang="en-GB" sz="1600" b="0" i="0" dirty="0">
                <a:solidFill>
                  <a:srgbClr val="000000"/>
                </a:solidFill>
                <a:effectLst/>
                <a:latin typeface="Quire Sans (Body)"/>
              </a:rPr>
              <a:t>Earrings will need to be taken out or covered with a plaster whilst doing PE</a:t>
            </a:r>
          </a:p>
          <a:p>
            <a:pPr algn="l"/>
            <a:r>
              <a:rPr lang="en-GB" sz="1600" b="0" i="0" dirty="0">
                <a:solidFill>
                  <a:srgbClr val="000000"/>
                </a:solidFill>
                <a:effectLst/>
                <a:latin typeface="Quire Sans (Body)"/>
              </a:rPr>
              <a:t>Uniform items with the school logo can be purchased from https://myclothing.com</a:t>
            </a:r>
          </a:p>
          <a:p>
            <a:pPr algn="l"/>
            <a:r>
              <a:rPr lang="en-GB" sz="1600" b="0" i="0" dirty="0">
                <a:solidFill>
                  <a:srgbClr val="000000"/>
                </a:solidFill>
                <a:effectLst/>
                <a:latin typeface="Quire Sans (Body)"/>
              </a:rPr>
              <a:t>There is no requirement for children to wear uniform with the school’s logo on, but there is an expectation that the children wear school colours, i.e. red or black jumper. These can be bought from a range of shops e.g. Asda, Tesco.</a:t>
            </a:r>
          </a:p>
          <a:p>
            <a:pPr algn="l"/>
            <a:r>
              <a:rPr lang="en-GB" sz="1600" b="0" i="0" dirty="0">
                <a:solidFill>
                  <a:srgbClr val="000000"/>
                </a:solidFill>
                <a:effectLst/>
                <a:latin typeface="Quire Sans (Body)"/>
              </a:rPr>
              <a:t>Book Bags and PE Bags printed with the school logo can be purchased on the Parent Pay app and collected from the school office</a:t>
            </a:r>
          </a:p>
          <a:p>
            <a:pPr algn="l"/>
            <a:endParaRPr lang="en-GB" sz="1600" b="0" i="0" dirty="0">
              <a:solidFill>
                <a:srgbClr val="000000"/>
              </a:solidFill>
              <a:effectLst/>
              <a:latin typeface="Quire Sans (Body)"/>
            </a:endParaRPr>
          </a:p>
          <a:p>
            <a:pPr algn="l"/>
            <a:r>
              <a:rPr lang="en-GB" sz="1600" b="0" i="0" u="sng" dirty="0">
                <a:solidFill>
                  <a:srgbClr val="000000"/>
                </a:solidFill>
                <a:effectLst/>
                <a:latin typeface="Quire Sans (Body)"/>
              </a:rPr>
              <a:t>PE Kit</a:t>
            </a:r>
          </a:p>
          <a:p>
            <a:pPr algn="l"/>
            <a:r>
              <a:rPr lang="en-GB" sz="1600" b="0" i="0" dirty="0">
                <a:solidFill>
                  <a:srgbClr val="000000"/>
                </a:solidFill>
                <a:effectLst/>
                <a:latin typeface="Quire Sans (Body)"/>
              </a:rPr>
              <a:t>Your child will need to come into school dressed in their PE kit on their PE day</a:t>
            </a:r>
          </a:p>
          <a:p>
            <a:pPr algn="l"/>
            <a:r>
              <a:rPr lang="en-GB" sz="1600" b="0" i="0" dirty="0">
                <a:solidFill>
                  <a:srgbClr val="000000"/>
                </a:solidFill>
                <a:effectLst/>
                <a:latin typeface="Quire Sans (Body)"/>
              </a:rPr>
              <a:t>Indoor: Red or white t-shirt, black shorts and plimsoles</a:t>
            </a:r>
          </a:p>
          <a:p>
            <a:pPr algn="l"/>
            <a:r>
              <a:rPr lang="en-GB" sz="1600" b="0" i="0" dirty="0">
                <a:solidFill>
                  <a:srgbClr val="000000"/>
                </a:solidFill>
                <a:effectLst/>
                <a:latin typeface="Quire Sans (Body)"/>
              </a:rPr>
              <a:t>Outdoor: Jogging bottoms, zip up jacket or sweatshirt and trainers. No hoodies</a:t>
            </a:r>
          </a:p>
        </p:txBody>
      </p:sp>
    </p:spTree>
    <p:extLst>
      <p:ext uri="{BB962C8B-B14F-4D97-AF65-F5344CB8AC3E}">
        <p14:creationId xmlns:p14="http://schemas.microsoft.com/office/powerpoint/2010/main" val="27019765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7C4AF-BB0C-400D-A8AA-F137B0266E2D}"/>
              </a:ext>
            </a:extLst>
          </p:cNvPr>
          <p:cNvSpPr>
            <a:spLocks noGrp="1"/>
          </p:cNvSpPr>
          <p:nvPr>
            <p:ph type="title"/>
          </p:nvPr>
        </p:nvSpPr>
        <p:spPr/>
        <p:txBody>
          <a:bodyPr/>
          <a:lstStyle/>
          <a:p>
            <a:r>
              <a:rPr lang="en-US" dirty="0"/>
              <a:t>Behaviour</a:t>
            </a:r>
          </a:p>
        </p:txBody>
      </p:sp>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389120" y="1947208"/>
            <a:ext cx="6858000" cy="4586941"/>
          </a:xfrm>
        </p:spPr>
        <p:txBody>
          <a:bodyPr>
            <a:normAutofit/>
          </a:bodyPr>
          <a:lstStyle/>
          <a:p>
            <a:pPr algn="l"/>
            <a:r>
              <a:rPr lang="en-GB" sz="1200" b="1" i="0" dirty="0">
                <a:solidFill>
                  <a:srgbClr val="444444"/>
                </a:solidFill>
                <a:effectLst/>
                <a:latin typeface="Quire Sans (Body)"/>
              </a:rPr>
              <a:t>IT’S GOOD TO BE GREEN</a:t>
            </a:r>
            <a:endParaRPr lang="en-GB" sz="1200" b="0" i="0" dirty="0">
              <a:solidFill>
                <a:srgbClr val="444444"/>
              </a:solidFill>
              <a:effectLst/>
              <a:latin typeface="Quire Sans (Body)"/>
            </a:endParaRPr>
          </a:p>
          <a:p>
            <a:pPr algn="l"/>
            <a:r>
              <a:rPr lang="en-GB" sz="1200" b="0" i="0" dirty="0">
                <a:solidFill>
                  <a:srgbClr val="444444"/>
                </a:solidFill>
                <a:effectLst/>
                <a:latin typeface="Quire Sans (Body)"/>
              </a:rPr>
              <a:t>We use the Good to be Green behaviour reward system. In each class from Years 1 to 6 there is a Good to be Green wall chart. Every child has a green card, showing that they are “Good to be Green”. At the start of every day, every child will be green. During the day, children who follow the school and class rules stay on a green card.  </a:t>
            </a:r>
          </a:p>
          <a:p>
            <a:pPr algn="l"/>
            <a:r>
              <a:rPr lang="en-GB" sz="1200" b="0" i="0" dirty="0">
                <a:solidFill>
                  <a:srgbClr val="444444"/>
                </a:solidFill>
                <a:effectLst/>
                <a:latin typeface="Quire Sans (Body)"/>
              </a:rPr>
              <a:t>However, children who make the wrong choices and don’t follow the rules will be given a yellow warning card. If they continue to make the wrong choices, they will be given a red Consequence card. In this instance, staff will carry out some restorative work with the child in an attempt to ensure that there won't be any repeated behaviour.</a:t>
            </a:r>
          </a:p>
          <a:p>
            <a:pPr algn="l"/>
            <a:endParaRPr lang="en-GB" sz="1200" b="0" i="0" dirty="0">
              <a:solidFill>
                <a:srgbClr val="444444"/>
              </a:solidFill>
              <a:effectLst/>
              <a:latin typeface="Quire Sans (Body)"/>
            </a:endParaRPr>
          </a:p>
          <a:p>
            <a:r>
              <a:rPr lang="en-GB" sz="1200" b="1" i="0" dirty="0">
                <a:solidFill>
                  <a:srgbClr val="444444"/>
                </a:solidFill>
                <a:effectLst/>
                <a:latin typeface="Quire Sans (Body)"/>
              </a:rPr>
              <a:t>Wolsey Warehouse tokens</a:t>
            </a:r>
            <a:endParaRPr lang="en-GB" sz="1200" b="0" i="0" dirty="0">
              <a:solidFill>
                <a:srgbClr val="444444"/>
              </a:solidFill>
              <a:effectLst/>
              <a:latin typeface="Quire Sans (Body)"/>
            </a:endParaRPr>
          </a:p>
          <a:p>
            <a:pPr algn="just"/>
            <a:r>
              <a:rPr lang="en-GB" sz="1200" b="0" i="0" dirty="0">
                <a:solidFill>
                  <a:srgbClr val="444444"/>
                </a:solidFill>
                <a:effectLst/>
                <a:latin typeface="Quire Sans (Body)"/>
              </a:rPr>
              <a:t>Warehouse tokens are awarded to a child for displaying good behaviour, producing work to the best of their ability, displaying our school values and for having 100% attendance each school week . Each child is allocated a container, which acts as a wallet. Tickets are cumulative and, on the Friday, at the end of each half-term, all children enjoy visiting the </a:t>
            </a:r>
            <a:r>
              <a:rPr lang="en-GB" sz="1200" b="1" i="0" dirty="0">
                <a:solidFill>
                  <a:srgbClr val="444444"/>
                </a:solidFill>
                <a:effectLst/>
                <a:latin typeface="Quire Sans (Body)"/>
              </a:rPr>
              <a:t>Wolsey Warehouse</a:t>
            </a:r>
            <a:r>
              <a:rPr lang="en-GB" sz="1200" b="0" i="0" dirty="0">
                <a:solidFill>
                  <a:srgbClr val="444444"/>
                </a:solidFill>
                <a:effectLst/>
                <a:latin typeface="Quire Sans (Body)"/>
              </a:rPr>
              <a:t> with their class teacher to choose a reward.</a:t>
            </a:r>
            <a:endParaRPr lang="en-US" sz="1200" dirty="0">
              <a:solidFill>
                <a:schemeClr val="tx1">
                  <a:lumMod val="75000"/>
                  <a:lumOff val="25000"/>
                </a:schemeClr>
              </a:solidFill>
              <a:latin typeface="Quire Sans (Body)"/>
            </a:endParaRPr>
          </a:p>
        </p:txBody>
      </p:sp>
      <p:pic>
        <p:nvPicPr>
          <p:cNvPr id="2050" name="Picture 2">
            <a:extLst>
              <a:ext uri="{FF2B5EF4-FFF2-40B4-BE49-F238E27FC236}">
                <a16:creationId xmlns:a16="http://schemas.microsoft.com/office/drawing/2014/main" id="{87138D42-7F97-449F-9BFE-7F3E7B62A1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6979" y="5257800"/>
            <a:ext cx="1407319" cy="140731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21A32C08-2923-4BC4-8AD4-60B69261D5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15250" y="200025"/>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213C0BE8-C315-454F-B1BC-DCFAE26DE6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94568" y="200025"/>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a:extLst>
              <a:ext uri="{FF2B5EF4-FFF2-40B4-BE49-F238E27FC236}">
                <a16:creationId xmlns:a16="http://schemas.microsoft.com/office/drawing/2014/main" id="{D3FC0B59-5F47-4A60-8C65-F176E5DBF28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53475" y="5257799"/>
            <a:ext cx="1407320" cy="1407320"/>
          </a:xfrm>
          <a:prstGeom prst="rect">
            <a:avLst/>
          </a:prstGeom>
          <a:noFill/>
          <a:extLst>
            <a:ext uri="{909E8E84-426E-40DD-AFC4-6F175D3DCCD1}">
              <a14:hiddenFill xmlns:a14="http://schemas.microsoft.com/office/drawing/2010/main">
                <a:solidFill>
                  <a:srgbClr val="FFFFFF"/>
                </a:solidFill>
              </a14:hiddenFill>
            </a:ext>
          </a:extLst>
        </p:spPr>
      </p:pic>
      <p:pic>
        <p:nvPicPr>
          <p:cNvPr id="15" name="Graphic 14" descr="Illustration of a ruler character ">
            <a:extLst>
              <a:ext uri="{FF2B5EF4-FFF2-40B4-BE49-F238E27FC236}">
                <a16:creationId xmlns:a16="http://schemas.microsoft.com/office/drawing/2014/main" id="{729C6B85-64DF-4A0E-91CD-54FC5A6B2B0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20423556" flipH="1">
            <a:off x="900791" y="3052708"/>
            <a:ext cx="3041146" cy="964260"/>
          </a:xfrm>
          <a:prstGeom prst="rect">
            <a:avLst/>
          </a:prstGeom>
        </p:spPr>
      </p:pic>
    </p:spTree>
    <p:extLst>
      <p:ext uri="{BB962C8B-B14F-4D97-AF65-F5344CB8AC3E}">
        <p14:creationId xmlns:p14="http://schemas.microsoft.com/office/powerpoint/2010/main" val="16713847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4395831" y="946653"/>
            <a:ext cx="6851287" cy="653547"/>
          </a:xfrm>
        </p:spPr>
        <p:txBody>
          <a:bodyPr>
            <a:normAutofit fontScale="90000"/>
          </a:bodyPr>
          <a:lstStyle/>
          <a:p>
            <a:r>
              <a:rPr lang="en-US" dirty="0"/>
              <a:t>Ways you can help your child at home</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phic 4" descr="Illustration of a purple book character">
            <a:extLst>
              <a:ext uri="{FF2B5EF4-FFF2-40B4-BE49-F238E27FC236}">
                <a16:creationId xmlns:a16="http://schemas.microsoft.com/office/drawing/2014/main" id="{66D65075-912A-0B45-A895-6C8FA62F346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688912" y="2074690"/>
            <a:ext cx="2240025" cy="2708619"/>
          </a:xfrm>
          <a:prstGeom prst="rect">
            <a:avLst/>
          </a:prstGeom>
        </p:spPr>
      </p:pic>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389120" y="2543174"/>
            <a:ext cx="6858000" cy="3626131"/>
          </a:xfrm>
        </p:spPr>
        <p:txBody>
          <a:bodyPr/>
          <a:lstStyle/>
          <a:p>
            <a:pPr marL="285750" indent="-285750">
              <a:buFont typeface="Arial" panose="020B0604020202020204" pitchFamily="34" charset="0"/>
              <a:buChar char="•"/>
            </a:pPr>
            <a:r>
              <a:rPr lang="en-US" dirty="0"/>
              <a:t>Homework should be completed weekly. </a:t>
            </a:r>
          </a:p>
          <a:p>
            <a:pPr marL="285750" indent="-285750">
              <a:buFont typeface="Arial" panose="020B0604020202020204" pitchFamily="34" charset="0"/>
              <a:buChar char="•"/>
            </a:pPr>
            <a:r>
              <a:rPr lang="en-US" dirty="0"/>
              <a:t>Times Tables Rockstars helps children to practise quick mental recall of times tables facts.</a:t>
            </a:r>
          </a:p>
          <a:p>
            <a:pPr marL="285750" indent="-285750">
              <a:buFont typeface="Arial" panose="020B0604020202020204" pitchFamily="34" charset="0"/>
              <a:buChar char="•"/>
            </a:pPr>
            <a:r>
              <a:rPr lang="en-US" dirty="0"/>
              <a:t>Daily reading helps your child to become a fluent and confident reader. Asking your child questions based on their reading book also improves comprehension skills.</a:t>
            </a:r>
          </a:p>
          <a:p>
            <a:pPr marL="285750" indent="-285750">
              <a:buFont typeface="Arial" panose="020B0604020202020204" pitchFamily="34" charset="0"/>
              <a:buChar char="•"/>
            </a:pPr>
            <a:r>
              <a:rPr lang="en-US" dirty="0"/>
              <a:t>Accelerated Reader quizzes assess how much your child has read and understood. </a:t>
            </a:r>
          </a:p>
        </p:txBody>
      </p:sp>
    </p:spTree>
    <p:extLst>
      <p:ext uri="{BB962C8B-B14F-4D97-AF65-F5344CB8AC3E}">
        <p14:creationId xmlns:p14="http://schemas.microsoft.com/office/powerpoint/2010/main" val="2128270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484370" y="4462187"/>
            <a:ext cx="6858000" cy="1718694"/>
          </a:xfrm>
        </p:spPr>
        <p:txBody>
          <a:bodyPr>
            <a:normAutofit/>
          </a:bodyPr>
          <a:lstStyle/>
          <a:p>
            <a:pPr algn="l"/>
            <a:r>
              <a:rPr lang="en-GB" b="0" i="0" dirty="0">
                <a:solidFill>
                  <a:srgbClr val="444444"/>
                </a:solidFill>
                <a:effectLst/>
                <a:latin typeface="Quire Sans (Body)"/>
              </a:rPr>
              <a:t>Childline has launched a website aimed at children under the age of 12. This provides age appropriate content on topics including: bullying, family, friends, feelings, school, abuse and staying safe. It also includes games and therapeutic tools for young visitors to play and express how they are feeling.</a:t>
            </a:r>
          </a:p>
          <a:p>
            <a:pPr algn="l"/>
            <a:r>
              <a:rPr lang="en-GB" b="0" i="0" dirty="0">
                <a:solidFill>
                  <a:srgbClr val="444444"/>
                </a:solidFill>
                <a:effectLst/>
                <a:latin typeface="Quire Sans (Body)"/>
              </a:rPr>
              <a:t>It can be accessed here: </a:t>
            </a:r>
            <a:r>
              <a:rPr lang="en-GB" b="0" i="0" u="sng" dirty="0">
                <a:solidFill>
                  <a:srgbClr val="4587D0"/>
                </a:solidFill>
                <a:effectLst/>
                <a:latin typeface="Quire Sans (Body)"/>
                <a:hlinkClick r:id="rId2"/>
              </a:rPr>
              <a:t>https://www.childline.org.uk/kids</a:t>
            </a:r>
            <a:endParaRPr lang="en-GB" b="0" i="0" dirty="0">
              <a:solidFill>
                <a:srgbClr val="444444"/>
              </a:solidFill>
              <a:effectLst/>
              <a:latin typeface="Quire Sans (Body)"/>
            </a:endParaRPr>
          </a:p>
        </p:txBody>
      </p:sp>
      <p:pic>
        <p:nvPicPr>
          <p:cNvPr id="6" name="Graphic 5" descr="Illustration of a globe character ">
            <a:extLst>
              <a:ext uri="{FF2B5EF4-FFF2-40B4-BE49-F238E27FC236}">
                <a16:creationId xmlns:a16="http://schemas.microsoft.com/office/drawing/2014/main" id="{59DD39B5-5A4E-454F-B6A4-C76908C188B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22540" y="2189078"/>
            <a:ext cx="2877352" cy="2273109"/>
          </a:xfrm>
          <a:prstGeom prst="rect">
            <a:avLst/>
          </a:prstGeom>
        </p:spPr>
      </p:pic>
      <p:pic>
        <p:nvPicPr>
          <p:cNvPr id="3078" name="Picture 6" descr="Number of children calling ChildLine about exam stress rises by 200 per cent">
            <a:extLst>
              <a:ext uri="{FF2B5EF4-FFF2-40B4-BE49-F238E27FC236}">
                <a16:creationId xmlns:a16="http://schemas.microsoft.com/office/drawing/2014/main" id="{D1EA5653-14B3-49AD-8264-4103AFB430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58613" y="561973"/>
            <a:ext cx="6519013" cy="3429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4208317"/>
      </p:ext>
    </p:extLst>
  </p:cSld>
  <p:clrMapOvr>
    <a:masterClrMapping/>
  </p:clrMapOvr>
</p:sld>
</file>

<file path=ppt/theme/theme1.xml><?xml version="1.0" encoding="utf-8"?>
<a:theme xmlns:a="http://schemas.openxmlformats.org/drawingml/2006/main" name="Office Theme">
  <a:themeElements>
    <a:clrScheme name="back to school">
      <a:dk1>
        <a:sysClr val="windowText" lastClr="000000"/>
      </a:dk1>
      <a:lt1>
        <a:sysClr val="window" lastClr="FFFFFF"/>
      </a:lt1>
      <a:dk2>
        <a:srgbClr val="445EA2"/>
      </a:dk2>
      <a:lt2>
        <a:srgbClr val="EBEBEB"/>
      </a:lt2>
      <a:accent1>
        <a:srgbClr val="4495A2"/>
      </a:accent1>
      <a:accent2>
        <a:srgbClr val="7CA655"/>
      </a:accent2>
      <a:accent3>
        <a:srgbClr val="DFB240"/>
      </a:accent3>
      <a:accent4>
        <a:srgbClr val="DF8C40"/>
      </a:accent4>
      <a:accent5>
        <a:srgbClr val="DF5D40"/>
      </a:accent5>
      <a:accent6>
        <a:srgbClr val="8760AD"/>
      </a:accent6>
      <a:hlink>
        <a:srgbClr val="DF5D40"/>
      </a:hlink>
      <a:folHlink>
        <a:srgbClr val="8760AD"/>
      </a:folHlink>
    </a:clrScheme>
    <a:fontScheme name="Custom 30">
      <a:majorFont>
        <a:latin typeface="Kristen ITC"/>
        <a:ea typeface=""/>
        <a:cs typeface=""/>
      </a:majorFont>
      <a:minorFont>
        <a:latin typeface="Quire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penHousePresentation_Elementary_Win32_JB_v2" id="{76CC1F8F-1616-4FD5-B5D9-5288357CAB76}" vid="{CCFA5B03-57D1-4BF3-98DD-85D1A7F0AA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700" row="5">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04EE7CA-01E4-4C36-A155-A254FEC02701}">
  <we:reference id="wa104178141" version="4.3.3.0" store="en-US" storeType="OMEX"/>
  <we:alternateReferences>
    <we:reference id="wa104178141" version="4.3.3.0" store="WA104178141"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84EED2D-C894-47C4-9CDD-55EC03B2713B}">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28431A9B-4B87-4F2F-AB9E-CAE6A6729B86}">
  <ds:schemaRefs>
    <ds:schemaRef ds:uri="http://schemas.microsoft.com/sharepoint/v3/contenttype/forms"/>
  </ds:schemaRefs>
</ds:datastoreItem>
</file>

<file path=customXml/itemProps3.xml><?xml version="1.0" encoding="utf-8"?>
<ds:datastoreItem xmlns:ds="http://schemas.openxmlformats.org/officeDocument/2006/customXml" ds:itemID="{60F07EB6-DDE3-49D2-9047-A171C0D29C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Open house presentation</Template>
  <TotalTime>95</TotalTime>
  <Words>1096</Words>
  <Application>Microsoft Office PowerPoint</Application>
  <PresentationFormat>Widescreen</PresentationFormat>
  <Paragraphs>107</Paragraphs>
  <Slides>13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Calibri</vt:lpstr>
      <vt:lpstr>Courier New</vt:lpstr>
      <vt:lpstr>Kristen ITC</vt:lpstr>
      <vt:lpstr>Quire Sans</vt:lpstr>
      <vt:lpstr>Quire Sans (Body)</vt:lpstr>
      <vt:lpstr>Roboto</vt:lpstr>
      <vt:lpstr>Office Theme</vt:lpstr>
      <vt:lpstr>Wolsey House Primary School </vt:lpstr>
      <vt:lpstr>Welcome Parents!</vt:lpstr>
      <vt:lpstr>Our Core Values</vt:lpstr>
      <vt:lpstr>Staff who work in Year 4</vt:lpstr>
      <vt:lpstr>The Year 4 school day</vt:lpstr>
      <vt:lpstr>Year 4 P.E days</vt:lpstr>
      <vt:lpstr>Special days</vt:lpstr>
      <vt:lpstr>Weduc</vt:lpstr>
      <vt:lpstr>Attendance</vt:lpstr>
      <vt:lpstr>School Uniform</vt:lpstr>
      <vt:lpstr>Behaviour</vt:lpstr>
      <vt:lpstr>Ways you can help your child at home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Wolsey House Primary School</dc:title>
  <dc:creator>Yasin Ismail</dc:creator>
  <cp:lastModifiedBy>Emily Satchwell</cp:lastModifiedBy>
  <cp:revision>15</cp:revision>
  <dcterms:created xsi:type="dcterms:W3CDTF">2026-02-02T14:04:14Z</dcterms:created>
  <dcterms:modified xsi:type="dcterms:W3CDTF">2026-08-25T12:28:39Z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