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 id="2147483720" r:id="rId3"/>
  </p:sldMasterIdLst>
  <p:notesMasterIdLst>
    <p:notesMasterId r:id="rId33"/>
  </p:notesMasterIdLst>
  <p:sldIdLst>
    <p:sldId id="261" r:id="rId4"/>
    <p:sldId id="277" r:id="rId5"/>
    <p:sldId id="284" r:id="rId6"/>
    <p:sldId id="285" r:id="rId7"/>
    <p:sldId id="287" r:id="rId8"/>
    <p:sldId id="286" r:id="rId9"/>
    <p:sldId id="288" r:id="rId10"/>
    <p:sldId id="289" r:id="rId11"/>
    <p:sldId id="290" r:id="rId12"/>
    <p:sldId id="283" r:id="rId13"/>
    <p:sldId id="262" r:id="rId14"/>
    <p:sldId id="263" r:id="rId15"/>
    <p:sldId id="257" r:id="rId16"/>
    <p:sldId id="271" r:id="rId17"/>
    <p:sldId id="275" r:id="rId18"/>
    <p:sldId id="265" r:id="rId19"/>
    <p:sldId id="266" r:id="rId20"/>
    <p:sldId id="267" r:id="rId21"/>
    <p:sldId id="270" r:id="rId22"/>
    <p:sldId id="273" r:id="rId23"/>
    <p:sldId id="264" r:id="rId24"/>
    <p:sldId id="258" r:id="rId25"/>
    <p:sldId id="260" r:id="rId26"/>
    <p:sldId id="259" r:id="rId27"/>
    <p:sldId id="276" r:id="rId28"/>
    <p:sldId id="269" r:id="rId29"/>
    <p:sldId id="268" r:id="rId30"/>
    <p:sldId id="274" r:id="rId31"/>
    <p:sldId id="272"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FF"/>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1221" autoAdjust="0"/>
  </p:normalViewPr>
  <p:slideViewPr>
    <p:cSldViewPr snapToGrid="0">
      <p:cViewPr varScale="1">
        <p:scale>
          <a:sx n="77" d="100"/>
          <a:sy n="77" d="100"/>
        </p:scale>
        <p:origin x="91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B68436-494E-45CF-BA9A-EF9F9AE4CCFF}" type="datetimeFigureOut">
              <a:rPr lang="en-GB" smtClean="0"/>
              <a:t>24/06/2026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ECFA7A-B7A9-4A90-8E5D-246C6B2FF1FA}" type="slidenum">
              <a:rPr lang="en-GB" smtClean="0"/>
              <a:t>‹#›</a:t>
            </a:fld>
            <a:endParaRPr lang="en-GB"/>
          </a:p>
        </p:txBody>
      </p:sp>
    </p:spTree>
    <p:extLst>
      <p:ext uri="{BB962C8B-B14F-4D97-AF65-F5344CB8AC3E}">
        <p14:creationId xmlns:p14="http://schemas.microsoft.com/office/powerpoint/2010/main" val="584062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Bridgette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26188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Caroline</a:t>
            </a:r>
          </a:p>
        </p:txBody>
      </p:sp>
      <p:sp>
        <p:nvSpPr>
          <p:cNvPr id="4" name="Slide Number Placeholder 3"/>
          <p:cNvSpPr>
            <a:spLocks noGrp="1"/>
          </p:cNvSpPr>
          <p:nvPr>
            <p:ph type="sldNum" sz="quarter" idx="5"/>
          </p:nvPr>
        </p:nvSpPr>
        <p:spPr/>
        <p:txBody>
          <a:bodyPr/>
          <a:lstStyle/>
          <a:p>
            <a:fld id="{A5F0B12C-DBB1-4567-9E24-85B1472B2859}" type="slidenum">
              <a:rPr lang="en-GB" smtClean="0"/>
              <a:t>2</a:t>
            </a:fld>
            <a:endParaRPr lang="en-GB"/>
          </a:p>
        </p:txBody>
      </p:sp>
    </p:spTree>
    <p:extLst>
      <p:ext uri="{BB962C8B-B14F-4D97-AF65-F5344CB8AC3E}">
        <p14:creationId xmlns:p14="http://schemas.microsoft.com/office/powerpoint/2010/main" val="2133039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076765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01276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Mental Health affects our Emotions, Feelings, Thinking and Mood.</a:t>
            </a:r>
          </a:p>
          <a:p>
            <a:pPr lvl="0"/>
            <a:endParaRPr lang="en-US" dirty="0"/>
          </a:p>
          <a:p>
            <a:pPr lvl="0"/>
            <a:r>
              <a:rPr lang="en-US" dirty="0"/>
              <a:t>We all have mental Health just like we all have physical health</a:t>
            </a:r>
          </a:p>
          <a:p>
            <a:pPr lvl="0"/>
            <a:endParaRPr lang="en-US" dirty="0"/>
          </a:p>
          <a:p>
            <a:pPr lvl="0"/>
            <a:r>
              <a:rPr lang="en-US" dirty="0"/>
              <a:t>Mental Health is just as important as our physical health so we should understand it and look after it in the same way</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3C2553-683E-47BC-8966-54E9CDB9C8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530821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63C2553-683E-47BC-8966-54E9CDB9C8E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19230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025011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51892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94257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25264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146899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Introduce ourselves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88812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Emily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07493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Courtney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34129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Bridgette </a:t>
            </a:r>
          </a:p>
        </p:txBody>
      </p:sp>
      <p:sp>
        <p:nvSpPr>
          <p:cNvPr id="4" name="Slide Number Placeholder 3"/>
          <p:cNvSpPr>
            <a:spLocks noGrp="1"/>
          </p:cNvSpPr>
          <p:nvPr>
            <p:ph type="sldNum" sz="quarter" idx="5"/>
          </p:nvPr>
        </p:nvSpPr>
        <p:spPr/>
        <p:txBody>
          <a:bodyPr/>
          <a:lstStyle/>
          <a:p>
            <a:fld id="{A3ECFA7A-B7A9-4A90-8E5D-246C6B2FF1FA}" type="slidenum">
              <a:rPr lang="en-GB" smtClean="0"/>
              <a:t>15</a:t>
            </a:fld>
            <a:endParaRPr lang="en-GB"/>
          </a:p>
        </p:txBody>
      </p:sp>
    </p:spTree>
    <p:extLst>
      <p:ext uri="{BB962C8B-B14F-4D97-AF65-F5344CB8AC3E}">
        <p14:creationId xmlns:p14="http://schemas.microsoft.com/office/powerpoint/2010/main" val="15525686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Emily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90835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Courtney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3538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Bridgette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90623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Emily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55423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Courtney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36802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Bridgette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41267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Emily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020787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Courtney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200321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Bridgette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338195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Emily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847623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Courtney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6803423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Bridgette</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966407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Emily</a:t>
            </a:r>
          </a:p>
        </p:txBody>
      </p:sp>
      <p:sp>
        <p:nvSpPr>
          <p:cNvPr id="4" name="Slide Number Placeholder 3"/>
          <p:cNvSpPr>
            <a:spLocks noGrp="1"/>
          </p:cNvSpPr>
          <p:nvPr>
            <p:ph type="sldNum" sz="quarter" idx="5"/>
          </p:nvPr>
        </p:nvSpPr>
        <p:spPr/>
        <p:txBody>
          <a:bodyPr/>
          <a:lstStyle/>
          <a:p>
            <a:fld id="{A3ECFA7A-B7A9-4A90-8E5D-246C6B2FF1FA}" type="slidenum">
              <a:rPr lang="en-GB" smtClean="0"/>
              <a:t>28</a:t>
            </a:fld>
            <a:endParaRPr lang="en-GB"/>
          </a:p>
        </p:txBody>
      </p:sp>
    </p:spTree>
    <p:extLst>
      <p:ext uri="{BB962C8B-B14F-4D97-AF65-F5344CB8AC3E}">
        <p14:creationId xmlns:p14="http://schemas.microsoft.com/office/powerpoint/2010/main" val="254621763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Courtney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5F0B12C-DBB1-4567-9E24-85B1472B285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84464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chemeClr val="accent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accent1"/>
                </a:solidFill>
              </a:defRPr>
            </a:lvl1pPr>
          </a:lstStyle>
          <a:p>
            <a:fld id="{D3FB0259-C3E2-4D86-9A3F-00126E754C0D}" type="datetimeFigureOut">
              <a:rPr lang="en-GB" smtClean="0"/>
              <a:t>24/06/2026</a:t>
            </a:fld>
            <a:endParaRPr lang="en-GB"/>
          </a:p>
        </p:txBody>
      </p:sp>
      <p:sp>
        <p:nvSpPr>
          <p:cNvPr id="5" name="Footer Placeholder 4"/>
          <p:cNvSpPr>
            <a:spLocks noGrp="1"/>
          </p:cNvSpPr>
          <p:nvPr>
            <p:ph type="ftr" sz="quarter" idx="11"/>
          </p:nvPr>
        </p:nvSpPr>
        <p:spPr/>
        <p:txBody>
          <a:bodyPr/>
          <a:lstStyle>
            <a:lvl1pPr>
              <a:defRPr>
                <a:solidFill>
                  <a:schemeClr val="accent1"/>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solidFill>
              </a:defRPr>
            </a:lvl1pPr>
          </a:lstStyle>
          <a:p>
            <a:fld id="{F99A440E-3690-4AF8-A4EC-96D5CDA9B81E}"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7802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B0259-C3E2-4D86-9A3F-00126E754C0D}" type="datetimeFigureOut">
              <a:rPr lang="en-GB" smtClean="0"/>
              <a:t>24/06/2026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9A440E-3690-4AF8-A4EC-96D5CDA9B81E}" type="slidenum">
              <a:rPr lang="en-GB" smtClean="0"/>
              <a:t>‹#›</a:t>
            </a:fld>
            <a:endParaRPr lang="en-GB"/>
          </a:p>
        </p:txBody>
      </p:sp>
    </p:spTree>
    <p:extLst>
      <p:ext uri="{BB962C8B-B14F-4D97-AF65-F5344CB8AC3E}">
        <p14:creationId xmlns:p14="http://schemas.microsoft.com/office/powerpoint/2010/main" val="2469019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marL="0" algn="ctr" defTabSz="914400" rtl="0" eaLnBrk="1" latinLnBrk="0" hangingPunct="1">
              <a:lnSpc>
                <a:spcPct val="85000"/>
              </a:lnSpc>
              <a:spcBef>
                <a:spcPct val="0"/>
              </a:spcBef>
              <a:buNone/>
              <a:defRPr kumimoji="0" lang="en-US" sz="7200" b="1" i="0" u="none" strike="noStrike" kern="1200" cap="all" spc="0" normalizeH="0" baseline="0" dirty="0">
                <a:ln w="15875">
                  <a:solidFill>
                    <a:sysClr val="window" lastClr="FFFFFF"/>
                  </a:solidFill>
                </a:ln>
                <a:solidFill>
                  <a:srgbClr val="DF5327"/>
                </a:solidFill>
                <a:effectLst>
                  <a:outerShdw dist="38100" dir="2700000" algn="tl" rotWithShape="0">
                    <a:srgbClr val="DF5327"/>
                  </a:outerShdw>
                </a:effectLst>
                <a:uLnTx/>
                <a:uFillTx/>
                <a:latin typeface="Corbel" pitchFamily="34" charset="0"/>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3FB0259-C3E2-4D86-9A3F-00126E754C0D}" type="datetimeFigureOut">
              <a:rPr lang="en-GB" smtClean="0"/>
              <a:t>24/06/2026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9A440E-3690-4AF8-A4EC-96D5CDA9B81E}"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63511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3FB0259-C3E2-4D86-9A3F-00126E754C0D}" type="datetimeFigureOut">
              <a:rPr lang="en-GB" smtClean="0"/>
              <a:t>24/06/2026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9A440E-3690-4AF8-A4EC-96D5CDA9B81E}" type="slidenum">
              <a:rPr lang="en-GB" smtClean="0"/>
              <a:t>‹#›</a:t>
            </a:fld>
            <a:endParaRPr lang="en-GB"/>
          </a:p>
        </p:txBody>
      </p:sp>
    </p:spTree>
    <p:extLst>
      <p:ext uri="{BB962C8B-B14F-4D97-AF65-F5344CB8AC3E}">
        <p14:creationId xmlns:p14="http://schemas.microsoft.com/office/powerpoint/2010/main" val="29505679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3FB0259-C3E2-4D86-9A3F-00126E754C0D}" type="datetimeFigureOut">
              <a:rPr lang="en-GB" smtClean="0"/>
              <a:t>24/06/2026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99A440E-3690-4AF8-A4EC-96D5CDA9B81E}" type="slidenum">
              <a:rPr lang="en-GB" smtClean="0"/>
              <a:t>‹#›</a:t>
            </a:fld>
            <a:endParaRPr lang="en-GB"/>
          </a:p>
        </p:txBody>
      </p:sp>
    </p:spTree>
    <p:extLst>
      <p:ext uri="{BB962C8B-B14F-4D97-AF65-F5344CB8AC3E}">
        <p14:creationId xmlns:p14="http://schemas.microsoft.com/office/powerpoint/2010/main" val="9426996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3FB0259-C3E2-4D86-9A3F-00126E754C0D}" type="datetimeFigureOut">
              <a:rPr lang="en-GB" smtClean="0"/>
              <a:t>24/06/2026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99A440E-3690-4AF8-A4EC-96D5CDA9B81E}" type="slidenum">
              <a:rPr lang="en-GB" smtClean="0"/>
              <a:t>‹#›</a:t>
            </a:fld>
            <a:endParaRPr lang="en-GB"/>
          </a:p>
        </p:txBody>
      </p:sp>
    </p:spTree>
    <p:extLst>
      <p:ext uri="{BB962C8B-B14F-4D97-AF65-F5344CB8AC3E}">
        <p14:creationId xmlns:p14="http://schemas.microsoft.com/office/powerpoint/2010/main" val="3693496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3FB0259-C3E2-4D86-9A3F-00126E754C0D}" type="datetimeFigureOut">
              <a:rPr lang="en-GB" smtClean="0"/>
              <a:t>24/06/2026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9A440E-3690-4AF8-A4EC-96D5CDA9B81E}" type="slidenum">
              <a:rPr lang="en-GB" smtClean="0"/>
              <a:t>‹#›</a:t>
            </a:fld>
            <a:endParaRPr lang="en-GB"/>
          </a:p>
        </p:txBody>
      </p:sp>
    </p:spTree>
    <p:extLst>
      <p:ext uri="{BB962C8B-B14F-4D97-AF65-F5344CB8AC3E}">
        <p14:creationId xmlns:p14="http://schemas.microsoft.com/office/powerpoint/2010/main" val="4091998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FB0259-C3E2-4D86-9A3F-00126E754C0D}" type="datetimeFigureOut">
              <a:rPr lang="en-GB" smtClean="0"/>
              <a:t>24/06/2026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9A440E-3690-4AF8-A4EC-96D5CDA9B81E}" type="slidenum">
              <a:rPr lang="en-GB" smtClean="0"/>
              <a:t>‹#›</a:t>
            </a:fld>
            <a:endParaRPr lang="en-GB"/>
          </a:p>
        </p:txBody>
      </p:sp>
    </p:spTree>
    <p:extLst>
      <p:ext uri="{BB962C8B-B14F-4D97-AF65-F5344CB8AC3E}">
        <p14:creationId xmlns:p14="http://schemas.microsoft.com/office/powerpoint/2010/main" val="470425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3FB0259-C3E2-4D86-9A3F-00126E754C0D}" type="datetimeFigureOut">
              <a:rPr lang="en-GB" smtClean="0"/>
              <a:t>24/06/2026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99A440E-3690-4AF8-A4EC-96D5CDA9B81E}" type="slidenum">
              <a:rPr lang="en-GB" smtClean="0"/>
              <a:t>‹#›</a:t>
            </a:fld>
            <a:endParaRPr lang="en-GB"/>
          </a:p>
        </p:txBody>
      </p:sp>
    </p:spTree>
    <p:extLst>
      <p:ext uri="{BB962C8B-B14F-4D97-AF65-F5344CB8AC3E}">
        <p14:creationId xmlns:p14="http://schemas.microsoft.com/office/powerpoint/2010/main" val="1744937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B0259-C3E2-4D86-9A3F-00126E754C0D}" type="datetimeFigureOut">
              <a:rPr lang="en-GB" smtClean="0"/>
              <a:t>24/06/2026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9A440E-3690-4AF8-A4EC-96D5CDA9B81E}" type="slidenum">
              <a:rPr lang="en-GB" smtClean="0"/>
              <a:t>‹#›</a:t>
            </a:fld>
            <a:endParaRPr lang="en-GB"/>
          </a:p>
        </p:txBody>
      </p:sp>
    </p:spTree>
    <p:extLst>
      <p:ext uri="{BB962C8B-B14F-4D97-AF65-F5344CB8AC3E}">
        <p14:creationId xmlns:p14="http://schemas.microsoft.com/office/powerpoint/2010/main" val="1329529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FB0259-C3E2-4D86-9A3F-00126E754C0D}" type="datetimeFigureOut">
              <a:rPr lang="en-GB" smtClean="0"/>
              <a:t>24/06/2026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99A440E-3690-4AF8-A4EC-96D5CDA9B81E}" type="slidenum">
              <a:rPr lang="en-GB" smtClean="0"/>
              <a:t>‹#›</a:t>
            </a:fld>
            <a:endParaRPr lang="en-GB"/>
          </a:p>
        </p:txBody>
      </p:sp>
    </p:spTree>
    <p:extLst>
      <p:ext uri="{BB962C8B-B14F-4D97-AF65-F5344CB8AC3E}">
        <p14:creationId xmlns:p14="http://schemas.microsoft.com/office/powerpoint/2010/main" val="32806959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14400" y="1484785"/>
            <a:ext cx="10558197" cy="1470025"/>
          </a:xfrm>
        </p:spPr>
        <p:txBody>
          <a:bodyPr anchor="t"/>
          <a:lstStyle>
            <a:lvl1pPr>
              <a:defRPr/>
            </a:lvl1pPr>
          </a:lstStyle>
          <a:p>
            <a:r>
              <a:rPr lang="en-US" dirty="0"/>
              <a:t>Click to add title</a:t>
            </a:r>
            <a:endParaRPr lang="en-GB" dirty="0"/>
          </a:p>
        </p:txBody>
      </p:sp>
      <p:sp>
        <p:nvSpPr>
          <p:cNvPr id="3" name="Subtitle 2"/>
          <p:cNvSpPr>
            <a:spLocks noGrp="1"/>
          </p:cNvSpPr>
          <p:nvPr>
            <p:ph type="subTitle" idx="1" hasCustomPrompt="1"/>
          </p:nvPr>
        </p:nvSpPr>
        <p:spPr>
          <a:xfrm>
            <a:off x="911424" y="2924944"/>
            <a:ext cx="10561173" cy="792088"/>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subtitle</a:t>
            </a:r>
            <a:endParaRPr lang="en-GB" dirty="0"/>
          </a:p>
        </p:txBody>
      </p:sp>
    </p:spTree>
    <p:extLst>
      <p:ext uri="{BB962C8B-B14F-4D97-AF65-F5344CB8AC3E}">
        <p14:creationId xmlns:p14="http://schemas.microsoft.com/office/powerpoint/2010/main" val="26738810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21779944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1491694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1523056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02464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181460335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8071180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81139809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269999033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36670629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63ADE677-80E4-4C55-8DC6-890285D9A295}"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60B7C0A3-62B0-4858-88B0-E542433816C4}" type="slidenum">
              <a:rPr lang="en-GB" smtClean="0"/>
              <a:t>‹#›</a:t>
            </a:fld>
            <a:endParaRPr lang="en-GB"/>
          </a:p>
        </p:txBody>
      </p:sp>
    </p:spTree>
    <p:extLst>
      <p:ext uri="{BB962C8B-B14F-4D97-AF65-F5344CB8AC3E}">
        <p14:creationId xmlns:p14="http://schemas.microsoft.com/office/powerpoint/2010/main" val="35200814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9" name="Text Placeholder 8"/>
          <p:cNvSpPr>
            <a:spLocks noGrp="1"/>
          </p:cNvSpPr>
          <p:nvPr>
            <p:ph type="body" sz="quarter" idx="10" hasCustomPrompt="1"/>
          </p:nvPr>
        </p:nvSpPr>
        <p:spPr>
          <a:xfrm>
            <a:off x="624418" y="1916114"/>
            <a:ext cx="10943167" cy="4249737"/>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r>
              <a:rPr lang="en-US" dirty="0"/>
              <a:t>Use this format for regular text. Text should be 20pt Arial, but can no smaller than 18pt. </a:t>
            </a:r>
            <a:endParaRPr lang="en-GB" dirty="0"/>
          </a:p>
        </p:txBody>
      </p:sp>
    </p:spTree>
    <p:extLst>
      <p:ext uri="{BB962C8B-B14F-4D97-AF65-F5344CB8AC3E}">
        <p14:creationId xmlns:p14="http://schemas.microsoft.com/office/powerpoint/2010/main" val="397486661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9" name="Text Placeholder 8"/>
          <p:cNvSpPr>
            <a:spLocks noGrp="1"/>
          </p:cNvSpPr>
          <p:nvPr>
            <p:ph type="body" sz="quarter" idx="10" hasCustomPrompt="1"/>
          </p:nvPr>
        </p:nvSpPr>
        <p:spPr>
          <a:xfrm>
            <a:off x="624418" y="1916114"/>
            <a:ext cx="10943167" cy="4249737"/>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r>
              <a:rPr lang="en-US" dirty="0"/>
              <a:t>Use this format for regular text. Text should be 20pt Arial, but can no smaller than 18pt. </a:t>
            </a:r>
            <a:endParaRPr lang="en-GB" dirty="0"/>
          </a:p>
        </p:txBody>
      </p:sp>
    </p:spTree>
    <p:extLst>
      <p:ext uri="{BB962C8B-B14F-4D97-AF65-F5344CB8AC3E}">
        <p14:creationId xmlns:p14="http://schemas.microsoft.com/office/powerpoint/2010/main" val="364568144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text singl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Text Placeholder 8"/>
          <p:cNvSpPr>
            <a:spLocks noGrp="1"/>
          </p:cNvSpPr>
          <p:nvPr>
            <p:ph type="body" sz="quarter" idx="10" hasCustomPrompt="1"/>
          </p:nvPr>
        </p:nvSpPr>
        <p:spPr>
          <a:xfrm>
            <a:off x="624418" y="1916114"/>
            <a:ext cx="10943167" cy="576783"/>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endParaRPr lang="en-US" dirty="0"/>
          </a:p>
          <a:p>
            <a:pPr lvl="1"/>
            <a:endParaRPr lang="en-GB" dirty="0"/>
          </a:p>
        </p:txBody>
      </p:sp>
      <p:sp>
        <p:nvSpPr>
          <p:cNvPr id="7" name="Text Placeholder 6"/>
          <p:cNvSpPr>
            <a:spLocks noGrp="1"/>
          </p:cNvSpPr>
          <p:nvPr>
            <p:ph type="body" sz="quarter" idx="11" hasCustomPrompt="1"/>
          </p:nvPr>
        </p:nvSpPr>
        <p:spPr>
          <a:xfrm>
            <a:off x="623392" y="2636838"/>
            <a:ext cx="10944192" cy="3313112"/>
          </a:xfrm>
          <a:prstGeom prst="rect">
            <a:avLst/>
          </a:prstGeom>
        </p:spPr>
        <p:txBody>
          <a:bodyPr/>
          <a:lstStyle>
            <a:lvl1pPr>
              <a:defRPr sz="2000" b="0">
                <a:solidFill>
                  <a:schemeClr val="tx1"/>
                </a:solidFill>
              </a:defRPr>
            </a:lvl1pPr>
            <a:lvl2pPr>
              <a:defRPr sz="2000">
                <a:solidFill>
                  <a:schemeClr val="tx1"/>
                </a:solidFill>
              </a:defRPr>
            </a:lvl2pPr>
            <a:lvl3pPr>
              <a:defRPr sz="2000">
                <a:solidFill>
                  <a:schemeClr val="tx1"/>
                </a:solidFill>
              </a:defRPr>
            </a:lvl3pPr>
            <a:lvl4pPr>
              <a:defRPr sz="2000">
                <a:solidFill>
                  <a:schemeClr val="tx1"/>
                </a:solidFill>
              </a:defRPr>
            </a:lvl4pPr>
            <a:lvl5pPr>
              <a:defRPr sz="2000">
                <a:solidFill>
                  <a:schemeClr val="tx1"/>
                </a:solidFill>
              </a:defRPr>
            </a:lvl5pPr>
          </a:lstStyle>
          <a:p>
            <a:pPr lvl="0"/>
            <a:r>
              <a:rPr lang="en-US" dirty="0"/>
              <a:t>Click to text which should be 20pt Arial – never less than 18pt</a:t>
            </a:r>
            <a:endParaRPr lang="en-GB" dirty="0"/>
          </a:p>
        </p:txBody>
      </p:sp>
    </p:spTree>
    <p:extLst>
      <p:ext uri="{BB962C8B-B14F-4D97-AF65-F5344CB8AC3E}">
        <p14:creationId xmlns:p14="http://schemas.microsoft.com/office/powerpoint/2010/main" val="195183673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2 column with photo o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Text Placeholder 8"/>
          <p:cNvSpPr>
            <a:spLocks noGrp="1"/>
          </p:cNvSpPr>
          <p:nvPr>
            <p:ph type="body" sz="quarter" idx="10" hasCustomPrompt="1"/>
          </p:nvPr>
        </p:nvSpPr>
        <p:spPr>
          <a:xfrm>
            <a:off x="624417" y="1700809"/>
            <a:ext cx="10943167" cy="576783"/>
          </a:xfrm>
          <a:prstGeom prst="rect">
            <a:avLst/>
          </a:prstGeom>
        </p:spPr>
        <p:txBody>
          <a:bodyPr/>
          <a:lstStyle>
            <a:lvl1pPr>
              <a:defRPr sz="2700" b="1" baseline="0">
                <a:latin typeface="+mj-lt"/>
              </a:defRPr>
            </a:lvl1pPr>
            <a:lvl2pPr>
              <a:defRPr baseline="0"/>
            </a:lvl2pPr>
          </a:lstStyle>
          <a:p>
            <a:pPr lvl="0"/>
            <a:r>
              <a:rPr lang="en-US" dirty="0"/>
              <a:t>Use this format for subtitles 27pt Arial Bold</a:t>
            </a:r>
          </a:p>
          <a:p>
            <a:pPr lvl="1"/>
            <a:endParaRPr lang="en-US" dirty="0"/>
          </a:p>
          <a:p>
            <a:pPr lvl="1"/>
            <a:endParaRPr lang="en-GB" dirty="0"/>
          </a:p>
        </p:txBody>
      </p:sp>
      <p:sp>
        <p:nvSpPr>
          <p:cNvPr id="7" name="Text Placeholder 6"/>
          <p:cNvSpPr>
            <a:spLocks noGrp="1"/>
          </p:cNvSpPr>
          <p:nvPr>
            <p:ph type="body" sz="quarter" idx="11" hasCustomPrompt="1"/>
          </p:nvPr>
        </p:nvSpPr>
        <p:spPr>
          <a:xfrm>
            <a:off x="623392" y="2636838"/>
            <a:ext cx="10944192" cy="3313112"/>
          </a:xfrm>
          <a:prstGeom prst="rect">
            <a:avLst/>
          </a:prstGeom>
        </p:spPr>
        <p:txBody>
          <a:bodyPr numCol="2"/>
          <a:lstStyle>
            <a:lvl1pPr>
              <a:defRPr sz="2000" b="0">
                <a:solidFill>
                  <a:schemeClr val="tx1"/>
                </a:solidFill>
              </a:defRPr>
            </a:lvl1pPr>
            <a:lvl2pPr>
              <a:defRPr sz="2000">
                <a:solidFill>
                  <a:schemeClr val="tx1"/>
                </a:solidFill>
              </a:defRPr>
            </a:lvl2pPr>
            <a:lvl3pPr>
              <a:defRPr sz="2000">
                <a:solidFill>
                  <a:schemeClr val="tx1"/>
                </a:solidFill>
              </a:defRPr>
            </a:lvl3pPr>
            <a:lvl4pPr>
              <a:defRPr sz="2000">
                <a:solidFill>
                  <a:schemeClr val="tx1"/>
                </a:solidFill>
              </a:defRPr>
            </a:lvl4pPr>
            <a:lvl5pPr>
              <a:defRPr sz="2000">
                <a:solidFill>
                  <a:schemeClr val="tx1"/>
                </a:solidFill>
              </a:defRPr>
            </a:lvl5pPr>
          </a:lstStyle>
          <a:p>
            <a:pPr lvl="0"/>
            <a:r>
              <a:rPr lang="en-US" dirty="0"/>
              <a:t>Click to text which should be 20pt Arial – never less than 18pt</a:t>
            </a:r>
            <a:endParaRPr lang="en-GB" dirty="0"/>
          </a:p>
        </p:txBody>
      </p:sp>
      <p:pic>
        <p:nvPicPr>
          <p:cNvPr id="5" name="Picture 4" descr="Speech-bubble.png"/>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175786" y="2187293"/>
            <a:ext cx="4333903" cy="3631175"/>
          </a:xfrm>
          <a:prstGeom prst="rect">
            <a:avLst/>
          </a:prstGeom>
        </p:spPr>
      </p:pic>
      <p:sp>
        <p:nvSpPr>
          <p:cNvPr id="6" name="Picture Placeholder 6"/>
          <p:cNvSpPr>
            <a:spLocks noGrp="1"/>
          </p:cNvSpPr>
          <p:nvPr>
            <p:ph type="pic" sz="quarter" idx="12"/>
          </p:nvPr>
        </p:nvSpPr>
        <p:spPr>
          <a:xfrm>
            <a:off x="7536161" y="2492897"/>
            <a:ext cx="3613151" cy="2725283"/>
          </a:xfrm>
          <a:prstGeom prst="ellipse">
            <a:avLst/>
          </a:prstGeom>
        </p:spPr>
        <p:txBody>
          <a:bodyPr/>
          <a:lstStyle/>
          <a:p>
            <a:endParaRPr lang="en-GB" dirty="0"/>
          </a:p>
        </p:txBody>
      </p:sp>
    </p:spTree>
    <p:extLst>
      <p:ext uri="{BB962C8B-B14F-4D97-AF65-F5344CB8AC3E}">
        <p14:creationId xmlns:p14="http://schemas.microsoft.com/office/powerpoint/2010/main" val="7400867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Text Placeholder 2"/>
          <p:cNvSpPr>
            <a:spLocks noGrp="1"/>
          </p:cNvSpPr>
          <p:nvPr>
            <p:ph idx="1"/>
          </p:nvPr>
        </p:nvSpPr>
        <p:spPr>
          <a:xfrm>
            <a:off x="609600" y="1844824"/>
            <a:ext cx="10972800" cy="4525963"/>
          </a:xfrm>
          <a:prstGeom prst="rect">
            <a:avLst/>
          </a:prstGeom>
        </p:spPr>
        <p:txBody>
          <a:bodyPr vert="horz" lIns="91440" tIns="45720" rIns="91440" bIns="45720" rtlCol="0">
            <a:normAutofit/>
          </a:bodyPr>
          <a:lstStyle>
            <a:lvl1pPr>
              <a:defRPr sz="2700">
                <a:solidFill>
                  <a:srgbClr val="4D5C6D"/>
                </a:solidFill>
                <a:latin typeface="Arial Rounded MT Bold" panose="020F0704030504030204" pitchFamily="34" charset="0"/>
              </a:defRPr>
            </a:lvl1pPr>
            <a:lvl2pPr marL="0" indent="0">
              <a:defRPr sz="2000">
                <a:latin typeface="Arial" panose="020B0604020202020204" pitchFamily="34" charset="0"/>
                <a:cs typeface="Arial" panose="020B0604020202020204" pitchFamily="34" charset="0"/>
              </a:defRPr>
            </a:lvl2pPr>
          </a:lstStyle>
          <a:p>
            <a:pPr lvl="0"/>
            <a:r>
              <a:rPr lang="en-US" dirty="0"/>
              <a:t>Click here to add subtitle if you need one</a:t>
            </a:r>
          </a:p>
          <a:p>
            <a:pPr lvl="1"/>
            <a:endParaRPr lang="en-US" dirty="0"/>
          </a:p>
          <a:p>
            <a:pPr lvl="1"/>
            <a:r>
              <a:rPr lang="en-US" dirty="0"/>
              <a:t>Add your text in here – Arial 20pt – never go smaller than 18pt text</a:t>
            </a:r>
            <a:endParaRPr lang="en-GB" dirty="0"/>
          </a:p>
        </p:txBody>
      </p:sp>
    </p:spTree>
    <p:extLst>
      <p:ext uri="{BB962C8B-B14F-4D97-AF65-F5344CB8AC3E}">
        <p14:creationId xmlns:p14="http://schemas.microsoft.com/office/powerpoint/2010/main" val="1023921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609600" y="404664"/>
            <a:ext cx="10972800" cy="1143000"/>
          </a:xfrm>
          <a:prstGeom prst="rect">
            <a:avLst/>
          </a:prstGeom>
        </p:spPr>
        <p:txBody>
          <a:bodyPr vert="horz" lIns="91440" tIns="45720" rIns="91440" bIns="45720" rtlCol="0" anchor="ctr">
            <a:normAutofit/>
          </a:bodyPr>
          <a:lstStyle/>
          <a:p>
            <a:r>
              <a:rPr lang="en-US" dirty="0"/>
              <a:t>Click to edit enter title</a:t>
            </a:r>
            <a:endParaRPr lang="en-GB" dirty="0"/>
          </a:p>
        </p:txBody>
      </p:sp>
      <p:sp>
        <p:nvSpPr>
          <p:cNvPr id="8" name="Text Placeholder 2"/>
          <p:cNvSpPr>
            <a:spLocks noGrp="1"/>
          </p:cNvSpPr>
          <p:nvPr>
            <p:ph idx="1"/>
          </p:nvPr>
        </p:nvSpPr>
        <p:spPr>
          <a:xfrm>
            <a:off x="609600" y="1844824"/>
            <a:ext cx="10972800" cy="4525963"/>
          </a:xfrm>
          <a:prstGeom prst="rect">
            <a:avLst/>
          </a:prstGeom>
        </p:spPr>
        <p:txBody>
          <a:bodyPr vert="horz" lIns="91440" tIns="45720" rIns="91440" bIns="45720" rtlCol="0">
            <a:normAutofit/>
          </a:bodyPr>
          <a:lstStyle/>
          <a:p>
            <a:pPr lvl="0"/>
            <a:r>
              <a:rPr lang="en-US" dirty="0"/>
              <a:t>Click here to add subtitle if you need one</a:t>
            </a:r>
          </a:p>
          <a:p>
            <a:pPr lvl="1"/>
            <a:endParaRPr lang="en-US" dirty="0"/>
          </a:p>
          <a:p>
            <a:pPr lvl="1"/>
            <a:r>
              <a:rPr lang="en-US" dirty="0"/>
              <a:t>Add your text in here – Arial 20pt – never go smaller than 18pt text</a:t>
            </a:r>
            <a:endParaRPr lang="en-GB" dirty="0"/>
          </a:p>
        </p:txBody>
      </p:sp>
    </p:spTree>
    <p:extLst>
      <p:ext uri="{BB962C8B-B14F-4D97-AF65-F5344CB8AC3E}">
        <p14:creationId xmlns:p14="http://schemas.microsoft.com/office/powerpoint/2010/main" val="110989039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5325555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23205720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8" name="Footer Placeholder 7"/>
          <p:cNvSpPr>
            <a:spLocks noGrp="1"/>
          </p:cNvSpPr>
          <p:nvPr>
            <p:ph type="ftr" sz="quarter" idx="11"/>
          </p:nvPr>
        </p:nvSpPr>
        <p:spPr>
          <a:xfrm>
            <a:off x="4165600" y="6356351"/>
            <a:ext cx="38608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256104072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4" name="Footer Placeholder 3"/>
          <p:cNvSpPr>
            <a:spLocks noGrp="1"/>
          </p:cNvSpPr>
          <p:nvPr>
            <p:ph type="ftr" sz="quarter" idx="11"/>
          </p:nvPr>
        </p:nvSpPr>
        <p:spPr>
          <a:xfrm>
            <a:off x="4165600" y="6356351"/>
            <a:ext cx="38608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13038458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3" name="Footer Placeholder 2"/>
          <p:cNvSpPr>
            <a:spLocks noGrp="1"/>
          </p:cNvSpPr>
          <p:nvPr>
            <p:ph type="ftr" sz="quarter" idx="11"/>
          </p:nvPr>
        </p:nvSpPr>
        <p:spPr>
          <a:xfrm>
            <a:off x="4165600" y="6356351"/>
            <a:ext cx="38608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141225613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4309173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6" name="Footer Placeholder 5"/>
          <p:cNvSpPr>
            <a:spLocks noGrp="1"/>
          </p:cNvSpPr>
          <p:nvPr>
            <p:ph type="ftr" sz="quarter" idx="11"/>
          </p:nvPr>
        </p:nvSpPr>
        <p:spPr>
          <a:xfrm>
            <a:off x="4165600" y="6356351"/>
            <a:ext cx="38608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384000706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609600" y="1844824"/>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415335976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609600" y="6356351"/>
            <a:ext cx="2844800" cy="365125"/>
          </a:xfrm>
          <a:prstGeom prst="rect">
            <a:avLst/>
          </a:prstGeom>
        </p:spPr>
        <p:txBody>
          <a:bodyPr/>
          <a:lstStyle/>
          <a:p>
            <a:fld id="{3BCE6EF9-876F-48D0-B94D-F4436E5065C8}" type="datetimeFigureOut">
              <a:rPr lang="en-GB" smtClean="0"/>
              <a:t>24/06/2026</a:t>
            </a:fld>
            <a:endParaRPr lang="en-GB"/>
          </a:p>
        </p:txBody>
      </p:sp>
      <p:sp>
        <p:nvSpPr>
          <p:cNvPr id="5" name="Footer Placeholder 4"/>
          <p:cNvSpPr>
            <a:spLocks noGrp="1"/>
          </p:cNvSpPr>
          <p:nvPr>
            <p:ph type="ftr" sz="quarter" idx="11"/>
          </p:nvPr>
        </p:nvSpPr>
        <p:spPr>
          <a:xfrm>
            <a:off x="4165600" y="635635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737600" y="6356351"/>
            <a:ext cx="2844800" cy="365125"/>
          </a:xfrm>
          <a:prstGeom prst="rect">
            <a:avLst/>
          </a:prstGeom>
        </p:spPr>
        <p:txBody>
          <a:bodyPr/>
          <a:lstStyle/>
          <a:p>
            <a:fld id="{1A505D52-FDE8-42BE-9EA8-4D0BD63BDD65}" type="slidenum">
              <a:rPr lang="en-GB" smtClean="0"/>
              <a:t>‹#›</a:t>
            </a:fld>
            <a:endParaRPr lang="en-GB"/>
          </a:p>
        </p:txBody>
      </p:sp>
    </p:spTree>
    <p:extLst>
      <p:ext uri="{BB962C8B-B14F-4D97-AF65-F5344CB8AC3E}">
        <p14:creationId xmlns:p14="http://schemas.microsoft.com/office/powerpoint/2010/main" val="26628747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image" Target="../media/image5.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image" Target="../media/image4.jpeg"/><Relationship Id="rId2" Type="http://schemas.openxmlformats.org/officeDocument/2006/relationships/slideLayout" Target="../slideLayouts/slideLayout24.xml"/><Relationship Id="rId16" Type="http://schemas.openxmlformats.org/officeDocument/2006/relationships/theme" Target="../theme/theme3.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CCFF"/>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D3FB0259-C3E2-4D86-9A3F-00126E754C0D}" type="datetimeFigureOut">
              <a:rPr lang="en-GB" smtClean="0"/>
              <a:t>24/06/2026</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F99A440E-3690-4AF8-A4EC-96D5CDA9B81E}" type="slidenum">
              <a:rPr lang="en-GB" smtClean="0"/>
              <a:t>‹#›</a:t>
            </a:fld>
            <a:endParaRPr lang="en-GB"/>
          </a:p>
        </p:txBody>
      </p:sp>
    </p:spTree>
    <p:extLst>
      <p:ext uri="{BB962C8B-B14F-4D97-AF65-F5344CB8AC3E}">
        <p14:creationId xmlns:p14="http://schemas.microsoft.com/office/powerpoint/2010/main" val="3595119673"/>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Background wave-01.jpg"/>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9" name="Text Box 2"/>
          <p:cNvSpPr txBox="1">
            <a:spLocks noChangeArrowheads="1"/>
          </p:cNvSpPr>
          <p:nvPr/>
        </p:nvSpPr>
        <p:spPr bwMode="auto">
          <a:xfrm>
            <a:off x="914401" y="5910228"/>
            <a:ext cx="4042833" cy="505812"/>
          </a:xfrm>
          <a:prstGeom prst="rect">
            <a:avLst/>
          </a:prstGeom>
          <a:noFill/>
          <a:ln w="9525">
            <a:noFill/>
            <a:miter lim="800000"/>
            <a:headEnd/>
            <a:tailEnd/>
          </a:ln>
        </p:spPr>
        <p:txBody>
          <a:bodyPr rot="0" vert="horz" wrap="square" lIns="91440" tIns="45720" rIns="91440" bIns="45720" anchor="t" anchorCtr="0">
            <a:noAutofit/>
          </a:bodyPr>
          <a:lstStyle/>
          <a:p>
            <a:pPr>
              <a:spcBef>
                <a:spcPts val="1000"/>
              </a:spcBef>
              <a:spcAft>
                <a:spcPts val="0"/>
              </a:spcAft>
            </a:pPr>
            <a:r>
              <a:rPr lang="en-US" sz="1800" b="1" dirty="0" err="1">
                <a:solidFill>
                  <a:srgbClr val="FFFFFF"/>
                </a:solidFill>
                <a:effectLst/>
                <a:latin typeface="Calibri"/>
                <a:ea typeface="ＭＳ ゴシック"/>
                <a:cs typeface="Times New Roman"/>
              </a:rPr>
              <a:t>www.leicspart.nhs.uk</a:t>
            </a:r>
            <a:endParaRPr lang="en-GB" sz="1300" b="1" dirty="0">
              <a:solidFill>
                <a:srgbClr val="4F81BD"/>
              </a:solidFill>
              <a:effectLst/>
              <a:latin typeface="Calibri"/>
              <a:ea typeface="ＭＳ ゴシック"/>
              <a:cs typeface="Times New Roman"/>
            </a:endParaRPr>
          </a:p>
        </p:txBody>
      </p:sp>
      <p:pic>
        <p:nvPicPr>
          <p:cNvPr id="10" name="Picture 9"/>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6583070" y="35189"/>
            <a:ext cx="5516567" cy="1859049"/>
          </a:xfrm>
          <a:prstGeom prst="rect">
            <a:avLst/>
          </a:prstGeom>
        </p:spPr>
      </p:pic>
      <p:sp>
        <p:nvSpPr>
          <p:cNvPr id="2" name="Title Placeholder 1"/>
          <p:cNvSpPr>
            <a:spLocks noGrp="1"/>
          </p:cNvSpPr>
          <p:nvPr>
            <p:ph type="title"/>
          </p:nvPr>
        </p:nvSpPr>
        <p:spPr>
          <a:xfrm>
            <a:off x="431371" y="1484784"/>
            <a:ext cx="10972800" cy="1143000"/>
          </a:xfrm>
          <a:prstGeom prst="rect">
            <a:avLst/>
          </a:prstGeom>
        </p:spPr>
        <p:txBody>
          <a:bodyPr vert="horz" lIns="91440" tIns="45720" rIns="91440" bIns="45720" rtlCol="0" anchor="ctr">
            <a:normAutofit/>
          </a:bodyPr>
          <a:lstStyle/>
          <a:p>
            <a:r>
              <a:rPr lang="en-US" dirty="0"/>
              <a:t>Click to add presentation title</a:t>
            </a:r>
            <a:endParaRPr lang="en-GB" dirty="0"/>
          </a:p>
        </p:txBody>
      </p:sp>
      <p:sp>
        <p:nvSpPr>
          <p:cNvPr id="3" name="Text Placeholder 2"/>
          <p:cNvSpPr>
            <a:spLocks noGrp="1"/>
          </p:cNvSpPr>
          <p:nvPr>
            <p:ph type="body" idx="1"/>
          </p:nvPr>
        </p:nvSpPr>
        <p:spPr>
          <a:xfrm>
            <a:off x="431371" y="2910198"/>
            <a:ext cx="10972800" cy="806835"/>
          </a:xfrm>
          <a:prstGeom prst="rect">
            <a:avLst/>
          </a:prstGeom>
        </p:spPr>
        <p:txBody>
          <a:bodyPr vert="horz" lIns="91440" tIns="45720" rIns="91440" bIns="45720" rtlCol="0">
            <a:normAutofit/>
          </a:bodyPr>
          <a:lstStyle/>
          <a:p>
            <a:pPr lvl="0"/>
            <a:r>
              <a:rPr lang="en-US" dirty="0"/>
              <a:t>Click to add sub header</a:t>
            </a:r>
          </a:p>
        </p:txBody>
      </p:sp>
      <p:pic>
        <p:nvPicPr>
          <p:cNvPr id="11" name="Picture 10"/>
          <p:cNvPicPr/>
          <p:nvPr userDrawn="1"/>
        </p:nvPicPr>
        <p:blipFill>
          <a:blip r:embed="rId15" cstate="print">
            <a:extLst>
              <a:ext uri="{28A0092B-C50C-407E-A947-70E740481C1C}">
                <a14:useLocalDpi xmlns:a14="http://schemas.microsoft.com/office/drawing/2010/main" val="0"/>
              </a:ext>
            </a:extLst>
          </a:blip>
          <a:stretch>
            <a:fillRect/>
          </a:stretch>
        </p:blipFill>
        <p:spPr>
          <a:xfrm>
            <a:off x="623392" y="3714581"/>
            <a:ext cx="3840427" cy="1195333"/>
          </a:xfrm>
          <a:prstGeom prst="rect">
            <a:avLst/>
          </a:prstGeom>
        </p:spPr>
      </p:pic>
    </p:spTree>
    <p:extLst>
      <p:ext uri="{BB962C8B-B14F-4D97-AF65-F5344CB8AC3E}">
        <p14:creationId xmlns:p14="http://schemas.microsoft.com/office/powerpoint/2010/main" val="425282822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914400" rtl="0" eaLnBrk="1" latinLnBrk="0" hangingPunct="1">
        <a:spcBef>
          <a:spcPct val="0"/>
        </a:spcBef>
        <a:buNone/>
        <a:defRPr sz="4400" kern="1200">
          <a:solidFill>
            <a:srgbClr val="0097BC"/>
          </a:solidFill>
          <a:latin typeface="Arial Rounded MT Bold" panose="020F0704030504030204" pitchFamily="34" charset="0"/>
          <a:ea typeface="+mj-ea"/>
          <a:cs typeface="+mj-cs"/>
        </a:defRPr>
      </a:lvl1pPr>
    </p:titleStyle>
    <p:bodyStyle>
      <a:lvl1pPr marL="0" indent="0" algn="l" defTabSz="914400" rtl="0" eaLnBrk="1" latinLnBrk="0" hangingPunct="1">
        <a:spcBef>
          <a:spcPct val="20000"/>
        </a:spcBef>
        <a:buFontTx/>
        <a:buNone/>
        <a:defRPr sz="2700" b="1" kern="1200">
          <a:solidFill>
            <a:srgbClr val="4D5C6D"/>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2pPr>
      <a:lvl3pPr marL="9144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3pPr>
      <a:lvl4pPr marL="13716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4pPr>
      <a:lvl5pPr marL="1828800" indent="0" algn="l" defTabSz="914400" rtl="0" eaLnBrk="1" latinLnBrk="0" hangingPunct="1">
        <a:spcBef>
          <a:spcPct val="20000"/>
        </a:spcBef>
        <a:buFontTx/>
        <a:buNone/>
        <a:defRPr sz="2700" b="1"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Background wave-02-01.jpg"/>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0" y="55418"/>
            <a:ext cx="12192000" cy="6858000"/>
          </a:xfrm>
          <a:prstGeom prst="rect">
            <a:avLst/>
          </a:prstGeom>
        </p:spPr>
      </p:pic>
      <p:sp>
        <p:nvSpPr>
          <p:cNvPr id="2" name="Title Placeholder 1"/>
          <p:cNvSpPr>
            <a:spLocks noGrp="1"/>
          </p:cNvSpPr>
          <p:nvPr>
            <p:ph type="title"/>
          </p:nvPr>
        </p:nvSpPr>
        <p:spPr>
          <a:xfrm>
            <a:off x="609600" y="404664"/>
            <a:ext cx="10972800" cy="1143000"/>
          </a:xfrm>
          <a:prstGeom prst="rect">
            <a:avLst/>
          </a:prstGeom>
        </p:spPr>
        <p:txBody>
          <a:bodyPr vert="horz" lIns="91440" tIns="45720" rIns="91440" bIns="45720" rtlCol="0" anchor="ctr">
            <a:normAutofit/>
          </a:bodyPr>
          <a:lstStyle/>
          <a:p>
            <a:r>
              <a:rPr lang="en-US" dirty="0"/>
              <a:t>Click to edit enter title</a:t>
            </a:r>
            <a:endParaRPr lang="en-GB" dirty="0"/>
          </a:p>
        </p:txBody>
      </p:sp>
      <p:pic>
        <p:nvPicPr>
          <p:cNvPr id="5" name="Picture 4"/>
          <p:cNvPicPr/>
          <p:nvPr userDrawn="1"/>
        </p:nvPicPr>
        <p:blipFill>
          <a:blip r:embed="rId18" cstate="print">
            <a:extLst>
              <a:ext uri="{28A0092B-C50C-407E-A947-70E740481C1C}">
                <a14:useLocalDpi xmlns:a14="http://schemas.microsoft.com/office/drawing/2010/main" val="0"/>
              </a:ext>
            </a:extLst>
          </a:blip>
          <a:stretch>
            <a:fillRect/>
          </a:stretch>
        </p:blipFill>
        <p:spPr>
          <a:xfrm>
            <a:off x="1007435" y="5991384"/>
            <a:ext cx="2784309" cy="866616"/>
          </a:xfrm>
          <a:prstGeom prst="rect">
            <a:avLst/>
          </a:prstGeom>
        </p:spPr>
      </p:pic>
    </p:spTree>
    <p:extLst>
      <p:ext uri="{BB962C8B-B14F-4D97-AF65-F5344CB8AC3E}">
        <p14:creationId xmlns:p14="http://schemas.microsoft.com/office/powerpoint/2010/main" val="230093384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Lst>
  <p:txStyles>
    <p:titleStyle>
      <a:lvl1pPr algn="l" defTabSz="914400" rtl="0" eaLnBrk="1" latinLnBrk="0" hangingPunct="1">
        <a:spcBef>
          <a:spcPct val="0"/>
        </a:spcBef>
        <a:buNone/>
        <a:defRPr sz="4400" kern="1200">
          <a:solidFill>
            <a:srgbClr val="0097BC"/>
          </a:solidFill>
          <a:latin typeface="Arial Rounded MT Bold" panose="020F0704030504030204" pitchFamily="34" charset="0"/>
          <a:ea typeface="+mj-ea"/>
          <a:cs typeface="+mj-cs"/>
        </a:defRPr>
      </a:lvl1pPr>
    </p:titleStyle>
    <p:bodyStyle>
      <a:lvl1pPr marL="0" indent="0" algn="l" defTabSz="914400" rtl="0" eaLnBrk="1" latinLnBrk="0" hangingPunct="1">
        <a:spcBef>
          <a:spcPct val="20000"/>
        </a:spcBef>
        <a:buFontTx/>
        <a:buNone/>
        <a:defRPr sz="3200" b="1" kern="1200" baseline="0">
          <a:solidFill>
            <a:srgbClr val="4D5C6D"/>
          </a:solidFill>
          <a:latin typeface="Arial" panose="020B0604020202020204" pitchFamily="34" charset="0"/>
          <a:ea typeface="+mn-ea"/>
          <a:cs typeface="Arial" panose="020B0604020202020204" pitchFamily="34" charset="0"/>
        </a:defRPr>
      </a:lvl1pPr>
      <a:lvl2pPr marL="0" indent="0" algn="l" defTabSz="914400" rtl="0" eaLnBrk="1" latinLnBrk="0" hangingPunct="1">
        <a:spcBef>
          <a:spcPct val="20000"/>
        </a:spcBef>
        <a:buFontTx/>
        <a:buNone/>
        <a:defRPr sz="2000" kern="1200" baseline="0">
          <a:solidFill>
            <a:schemeClr val="tx1"/>
          </a:solidFill>
          <a:latin typeface="Arial" panose="020B0604020202020204" pitchFamily="34" charset="0"/>
          <a:ea typeface="+mn-ea"/>
          <a:cs typeface="Arial" panose="020B0604020202020204" pitchFamily="34" charset="0"/>
        </a:defRPr>
      </a:lvl2pPr>
      <a:lvl3pPr marL="0" indent="0" algn="l" defTabSz="914400" rtl="0" eaLnBrk="1" latinLnBrk="0" hangingPunct="1">
        <a:spcBef>
          <a:spcPct val="20000"/>
        </a:spcBef>
        <a:buFontTx/>
        <a:buNone/>
        <a:defRPr sz="2000" kern="1200">
          <a:solidFill>
            <a:schemeClr val="tx1"/>
          </a:solidFill>
          <a:latin typeface="Arial" panose="020B0604020202020204" pitchFamily="34" charset="0"/>
          <a:ea typeface="+mn-ea"/>
          <a:cs typeface="Arial" panose="020B0604020202020204" pitchFamily="34" charset="0"/>
        </a:defRPr>
      </a:lvl3pPr>
      <a:lvl4pPr marL="0" indent="0" algn="l" defTabSz="914400" rtl="0" eaLnBrk="1" latinLnBrk="0" hangingPunct="1">
        <a:spcBef>
          <a:spcPct val="20000"/>
        </a:spcBef>
        <a:buFontTx/>
        <a:buNone/>
        <a:defRPr sz="2000" kern="1200">
          <a:solidFill>
            <a:schemeClr val="tx1"/>
          </a:solidFill>
          <a:latin typeface="Arial" panose="020B0604020202020204" pitchFamily="34" charset="0"/>
          <a:ea typeface="+mn-ea"/>
          <a:cs typeface="Arial" panose="020B0604020202020204" pitchFamily="34" charset="0"/>
        </a:defRPr>
      </a:lvl4pPr>
      <a:lvl5pPr marL="0" indent="0" algn="l" defTabSz="914400" rtl="0" eaLnBrk="1" latinLnBrk="0" hangingPunct="1">
        <a:spcBef>
          <a:spcPct val="20000"/>
        </a:spcBef>
        <a:buFontTx/>
        <a:buNone/>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27.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8.xml"/><Relationship Id="rId1" Type="http://schemas.openxmlformats.org/officeDocument/2006/relationships/video" Target="https://www.youtube.com/embed/ingdfLgmYI4?feature=oembed" TargetMode="Externa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0.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30.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26.pn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birise Website Builder">
            <a:extLst>
              <a:ext uri="{FF2B5EF4-FFF2-40B4-BE49-F238E27FC236}">
                <a16:creationId xmlns:a16="http://schemas.microsoft.com/office/drawing/2014/main" id="{476ABFBC-9EE1-4E5A-9250-7C7B8C00C6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619" y="334450"/>
            <a:ext cx="1970274" cy="19702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Mobirise Website Builder">
            <a:extLst>
              <a:ext uri="{FF2B5EF4-FFF2-40B4-BE49-F238E27FC236}">
                <a16:creationId xmlns:a16="http://schemas.microsoft.com/office/drawing/2014/main" id="{3387F914-EE1F-4E8A-9CD9-395ED74D43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9107" y="334450"/>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3E4FCAB-913D-424B-8F3A-043D3D6326D8}"/>
              </a:ext>
            </a:extLst>
          </p:cNvPr>
          <p:cNvSpPr txBox="1"/>
          <p:nvPr/>
        </p:nvSpPr>
        <p:spPr>
          <a:xfrm>
            <a:off x="748650" y="2697022"/>
            <a:ext cx="10872656" cy="249299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000" b="1"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Welcome to Year 1 parent meeting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Mission statement – Together we grow, achieve and thrive</a:t>
            </a:r>
          </a:p>
        </p:txBody>
      </p:sp>
    </p:spTree>
    <p:extLst>
      <p:ext uri="{BB962C8B-B14F-4D97-AF65-F5344CB8AC3E}">
        <p14:creationId xmlns:p14="http://schemas.microsoft.com/office/powerpoint/2010/main" val="17656634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birise Website Builder">
            <a:extLst>
              <a:ext uri="{FF2B5EF4-FFF2-40B4-BE49-F238E27FC236}">
                <a16:creationId xmlns:a16="http://schemas.microsoft.com/office/drawing/2014/main" id="{476ABFBC-9EE1-4E5A-9250-7C7B8C00C62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8942" y="352379"/>
            <a:ext cx="1970274" cy="19702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Mobirise Website Builder">
            <a:extLst>
              <a:ext uri="{FF2B5EF4-FFF2-40B4-BE49-F238E27FC236}">
                <a16:creationId xmlns:a16="http://schemas.microsoft.com/office/drawing/2014/main" id="{3387F914-EE1F-4E8A-9CD9-395ED74D43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2102" y="352379"/>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3E4FCAB-913D-424B-8F3A-043D3D6326D8}"/>
              </a:ext>
            </a:extLst>
          </p:cNvPr>
          <p:cNvSpPr txBox="1"/>
          <p:nvPr/>
        </p:nvSpPr>
        <p:spPr>
          <a:xfrm>
            <a:off x="2089021" y="2670128"/>
            <a:ext cx="9142183" cy="2000548"/>
          </a:xfrm>
          <a:prstGeom prst="rect">
            <a:avLst/>
          </a:prstGeom>
          <a:noFill/>
        </p:spPr>
        <p:txBody>
          <a:bodyPr wrap="none" rtlCol="0">
            <a:spAutoFit/>
          </a:bodyPr>
          <a:lstStyle/>
          <a:p>
            <a:pPr algn="ctr"/>
            <a:r>
              <a:rPr lang="en-GB" sz="6000" b="1" dirty="0">
                <a:latin typeface="Letter-join Print" panose="02000503000000020003" pitchFamily="50" charset="0"/>
              </a:rPr>
              <a:t>Mental Health </a:t>
            </a:r>
            <a:r>
              <a:rPr lang="en-GB" sz="6000" b="1">
                <a:latin typeface="Letter-join Print" panose="02000503000000020003" pitchFamily="50" charset="0"/>
              </a:rPr>
              <a:t>Support Team</a:t>
            </a:r>
            <a:endParaRPr lang="en-GB" sz="6000" b="1" dirty="0">
              <a:latin typeface="Letter-join Print" panose="02000503000000020003" pitchFamily="50" charset="0"/>
            </a:endParaRPr>
          </a:p>
          <a:p>
            <a:pPr algn="ctr"/>
            <a:endParaRPr lang="en-GB" sz="3200" dirty="0">
              <a:latin typeface="Letter-join Print" panose="02000503000000020003" pitchFamily="50" charset="0"/>
            </a:endParaRPr>
          </a:p>
          <a:p>
            <a:pPr algn="ctr"/>
            <a:endParaRPr lang="en-GB" sz="3200" dirty="0">
              <a:latin typeface="Letter-join Print" panose="02000503000000020003" pitchFamily="50" charset="0"/>
            </a:endParaRPr>
          </a:p>
        </p:txBody>
      </p:sp>
    </p:spTree>
    <p:extLst>
      <p:ext uri="{BB962C8B-B14F-4D97-AF65-F5344CB8AC3E}">
        <p14:creationId xmlns:p14="http://schemas.microsoft.com/office/powerpoint/2010/main" val="3440090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8FC0D-E726-2BA5-7082-14CD09E52350}"/>
              </a:ext>
            </a:extLst>
          </p:cNvPr>
          <p:cNvSpPr>
            <a:spLocks noGrp="1"/>
          </p:cNvSpPr>
          <p:nvPr>
            <p:ph type="ctrTitle"/>
          </p:nvPr>
        </p:nvSpPr>
        <p:spPr>
          <a:xfrm>
            <a:off x="2423592" y="980728"/>
            <a:ext cx="8568952" cy="3024336"/>
          </a:xfrm>
        </p:spPr>
        <p:txBody>
          <a:bodyPr>
            <a:normAutofit/>
          </a:bodyPr>
          <a:lstStyle/>
          <a:p>
            <a:r>
              <a:rPr lang="en-GB" u="sng" dirty="0"/>
              <a:t>Welcome to the </a:t>
            </a:r>
            <a:br>
              <a:rPr lang="en-GB" u="sng" dirty="0"/>
            </a:br>
            <a:r>
              <a:rPr lang="en-GB" u="sng" dirty="0"/>
              <a:t>Mental Health Support</a:t>
            </a:r>
            <a:br>
              <a:rPr lang="en-GB" u="sng" dirty="0"/>
            </a:br>
            <a:r>
              <a:rPr lang="en-GB" u="sng" dirty="0"/>
              <a:t>Team!</a:t>
            </a:r>
            <a:r>
              <a:rPr lang="en-GB" dirty="0"/>
              <a:t> </a:t>
            </a:r>
          </a:p>
        </p:txBody>
      </p:sp>
    </p:spTree>
    <p:extLst>
      <p:ext uri="{BB962C8B-B14F-4D97-AF65-F5344CB8AC3E}">
        <p14:creationId xmlns:p14="http://schemas.microsoft.com/office/powerpoint/2010/main" val="401000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CCE64-0D1A-4C80-ABA7-D2D81E6C70EB}"/>
              </a:ext>
            </a:extLst>
          </p:cNvPr>
          <p:cNvSpPr>
            <a:spLocks noGrp="1"/>
          </p:cNvSpPr>
          <p:nvPr>
            <p:ph type="title"/>
          </p:nvPr>
        </p:nvSpPr>
        <p:spPr>
          <a:xfrm>
            <a:off x="1981200" y="404664"/>
            <a:ext cx="8229600" cy="864096"/>
          </a:xfrm>
        </p:spPr>
        <p:txBody>
          <a:bodyPr anchor="ctr">
            <a:normAutofit/>
          </a:bodyPr>
          <a:lstStyle/>
          <a:p>
            <a:r>
              <a:rPr lang="en-GB" b="1" dirty="0"/>
              <a:t>Introduction </a:t>
            </a:r>
          </a:p>
        </p:txBody>
      </p:sp>
      <p:pic>
        <p:nvPicPr>
          <p:cNvPr id="23" name="Picture 4" descr="Find support - Aspergillosis Patients &amp; Carers Support provided by the NHS  National Aspergillosis Centre, UK">
            <a:extLst>
              <a:ext uri="{FF2B5EF4-FFF2-40B4-BE49-F238E27FC236}">
                <a16:creationId xmlns:a16="http://schemas.microsoft.com/office/drawing/2014/main" id="{468B182B-0E3A-767B-C52D-59F8B4650E0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08168" y="182192"/>
            <a:ext cx="2780478" cy="116770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18F111E9-9899-810A-9392-D21AB81B7CED}"/>
              </a:ext>
            </a:extLst>
          </p:cNvPr>
          <p:cNvSpPr txBox="1"/>
          <p:nvPr/>
        </p:nvSpPr>
        <p:spPr>
          <a:xfrm>
            <a:off x="1825441" y="1370761"/>
            <a:ext cx="8541118" cy="526297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rial"/>
                <a:ea typeface="+mn-ea"/>
                <a:cs typeface="+mn-cs"/>
              </a:rPr>
              <a:t>We’re based in your child’s school. We help support the school and pupils with their mental health. You might see us doing assemblies, group work and offering events where we speak to teachers and parents.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rial"/>
                <a:ea typeface="+mn-ea"/>
                <a:cs typeface="+mn-cs"/>
              </a:rPr>
              <a:t>We offer 1-1 short term support to children and parents which includes 6-8 weeks of low intensity support for moderate to mild mental health needs.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Arial"/>
                <a:ea typeface="+mn-ea"/>
                <a:cs typeface="+mn-cs"/>
              </a:rPr>
              <a:t>Your child can be referred to our service via school, the GP or self-referral.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1" i="0" u="none" strike="noStrike" kern="1200" cap="none" spc="0" normalizeH="0" baseline="0" noProof="0" dirty="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Arial"/>
              <a:ea typeface="+mn-ea"/>
              <a:cs typeface="+mn-cs"/>
            </a:endParaRPr>
          </a:p>
        </p:txBody>
      </p:sp>
    </p:spTree>
    <p:extLst>
      <p:ext uri="{BB962C8B-B14F-4D97-AF65-F5344CB8AC3E}">
        <p14:creationId xmlns:p14="http://schemas.microsoft.com/office/powerpoint/2010/main" val="36883597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24C73-0833-FA46-7ED1-5658171BCC87}"/>
              </a:ext>
            </a:extLst>
          </p:cNvPr>
          <p:cNvSpPr>
            <a:spLocks noGrp="1"/>
          </p:cNvSpPr>
          <p:nvPr>
            <p:ph type="title"/>
          </p:nvPr>
        </p:nvSpPr>
        <p:spPr>
          <a:xfrm>
            <a:off x="1919536" y="764704"/>
            <a:ext cx="8445624" cy="1614506"/>
          </a:xfrm>
        </p:spPr>
        <p:txBody>
          <a:bodyPr>
            <a:normAutofit fontScale="90000"/>
          </a:bodyPr>
          <a:lstStyle/>
          <a:p>
            <a:pPr algn="ctr"/>
            <a:r>
              <a:rPr lang="en-US" dirty="0">
                <a:solidFill>
                  <a:srgbClr val="66485E"/>
                </a:solidFill>
                <a:latin typeface="Ubuntu Bold"/>
              </a:rPr>
              <a:t>We ALL have mental health</a:t>
            </a:r>
            <a:br>
              <a:rPr lang="en-US" dirty="0">
                <a:solidFill>
                  <a:srgbClr val="66485E"/>
                </a:solidFill>
                <a:latin typeface="Ubuntu Bold"/>
              </a:rPr>
            </a:br>
            <a:r>
              <a:rPr lang="en-US" dirty="0">
                <a:solidFill>
                  <a:srgbClr val="545454"/>
                </a:solidFill>
                <a:latin typeface="Ubuntu Bold"/>
              </a:rPr>
              <a:t>Mental Health affects our...</a:t>
            </a:r>
            <a:br>
              <a:rPr lang="en-US" dirty="0">
                <a:solidFill>
                  <a:srgbClr val="545454"/>
                </a:solidFill>
                <a:latin typeface="Ubuntu Bold"/>
              </a:rPr>
            </a:br>
            <a:endParaRPr lang="en-GB" dirty="0"/>
          </a:p>
        </p:txBody>
      </p:sp>
      <p:grpSp>
        <p:nvGrpSpPr>
          <p:cNvPr id="4" name="Group 6">
            <a:extLst>
              <a:ext uri="{FF2B5EF4-FFF2-40B4-BE49-F238E27FC236}">
                <a16:creationId xmlns:a16="http://schemas.microsoft.com/office/drawing/2014/main" id="{29190C78-2A98-D170-232C-FEF5A6ADA027}"/>
              </a:ext>
            </a:extLst>
          </p:cNvPr>
          <p:cNvGrpSpPr>
            <a:grpSpLocks noChangeAspect="1"/>
          </p:cNvGrpSpPr>
          <p:nvPr/>
        </p:nvGrpSpPr>
        <p:grpSpPr>
          <a:xfrm>
            <a:off x="1839491" y="2852224"/>
            <a:ext cx="1881336" cy="1881336"/>
            <a:chOff x="0" y="0"/>
            <a:chExt cx="6350000" cy="6350000"/>
          </a:xfrm>
        </p:grpSpPr>
        <p:sp>
          <p:nvSpPr>
            <p:cNvPr id="5" name="Freeform 7">
              <a:extLst>
                <a:ext uri="{FF2B5EF4-FFF2-40B4-BE49-F238E27FC236}">
                  <a16:creationId xmlns:a16="http://schemas.microsoft.com/office/drawing/2014/main" id="{1F2461A3-9B0E-0F75-80D2-A67B8AC7705E}"/>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3"/>
              <a:stretch>
                <a:fillRect l="-51" r="-5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6" name="Group 8">
            <a:extLst>
              <a:ext uri="{FF2B5EF4-FFF2-40B4-BE49-F238E27FC236}">
                <a16:creationId xmlns:a16="http://schemas.microsoft.com/office/drawing/2014/main" id="{80D4B8FD-FD69-5353-2F00-19251432F688}"/>
              </a:ext>
            </a:extLst>
          </p:cNvPr>
          <p:cNvGrpSpPr>
            <a:grpSpLocks noChangeAspect="1"/>
          </p:cNvGrpSpPr>
          <p:nvPr/>
        </p:nvGrpSpPr>
        <p:grpSpPr>
          <a:xfrm>
            <a:off x="3952781" y="2672739"/>
            <a:ext cx="1881712" cy="1881712"/>
            <a:chOff x="0" y="0"/>
            <a:chExt cx="6350000" cy="6350000"/>
          </a:xfrm>
        </p:grpSpPr>
        <p:sp>
          <p:nvSpPr>
            <p:cNvPr id="7" name="Freeform 9">
              <a:extLst>
                <a:ext uri="{FF2B5EF4-FFF2-40B4-BE49-F238E27FC236}">
                  <a16:creationId xmlns:a16="http://schemas.microsoft.com/office/drawing/2014/main" id="{4B7DF3F0-F829-6F08-8134-170952283389}"/>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4"/>
              <a:stretch>
                <a:fillRect t="-20553" b="-4171"/>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8" name="Group 4">
            <a:extLst>
              <a:ext uri="{FF2B5EF4-FFF2-40B4-BE49-F238E27FC236}">
                <a16:creationId xmlns:a16="http://schemas.microsoft.com/office/drawing/2014/main" id="{A144CFC1-AA84-69E8-DDFD-81007FFDF77E}"/>
              </a:ext>
            </a:extLst>
          </p:cNvPr>
          <p:cNvGrpSpPr>
            <a:grpSpLocks noChangeAspect="1"/>
          </p:cNvGrpSpPr>
          <p:nvPr/>
        </p:nvGrpSpPr>
        <p:grpSpPr>
          <a:xfrm>
            <a:off x="5942505" y="2543298"/>
            <a:ext cx="2223960" cy="2223960"/>
            <a:chOff x="0" y="0"/>
            <a:chExt cx="6350000" cy="6350000"/>
          </a:xfrm>
        </p:grpSpPr>
        <p:sp>
          <p:nvSpPr>
            <p:cNvPr id="9" name="Freeform 5">
              <a:extLst>
                <a:ext uri="{FF2B5EF4-FFF2-40B4-BE49-F238E27FC236}">
                  <a16:creationId xmlns:a16="http://schemas.microsoft.com/office/drawing/2014/main" id="{EA10CAB0-3A16-939C-C622-93A84541567E}"/>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5"/>
              <a:stretch>
                <a:fillRect l="-10" r="-9"/>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grpSp>
        <p:nvGrpSpPr>
          <p:cNvPr id="10" name="Group 2">
            <a:extLst>
              <a:ext uri="{FF2B5EF4-FFF2-40B4-BE49-F238E27FC236}">
                <a16:creationId xmlns:a16="http://schemas.microsoft.com/office/drawing/2014/main" id="{CCBD7EB4-A2D3-72FF-FB60-912AB583C47E}"/>
              </a:ext>
            </a:extLst>
          </p:cNvPr>
          <p:cNvGrpSpPr>
            <a:grpSpLocks noChangeAspect="1"/>
          </p:cNvGrpSpPr>
          <p:nvPr/>
        </p:nvGrpSpPr>
        <p:grpSpPr>
          <a:xfrm>
            <a:off x="8184232" y="2569270"/>
            <a:ext cx="2088232" cy="2088232"/>
            <a:chOff x="0" y="0"/>
            <a:chExt cx="6350000" cy="6350000"/>
          </a:xfrm>
        </p:grpSpPr>
        <p:sp>
          <p:nvSpPr>
            <p:cNvPr id="11" name="Freeform 3">
              <a:extLst>
                <a:ext uri="{FF2B5EF4-FFF2-40B4-BE49-F238E27FC236}">
                  <a16:creationId xmlns:a16="http://schemas.microsoft.com/office/drawing/2014/main" id="{01AE970C-782E-C492-1EDE-72A118F7A0EC}"/>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6"/>
              <a:stretch>
                <a:fillRect l="-1342" t="-1369" b="-7746"/>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13" name="TextBox 12">
            <a:extLst>
              <a:ext uri="{FF2B5EF4-FFF2-40B4-BE49-F238E27FC236}">
                <a16:creationId xmlns:a16="http://schemas.microsoft.com/office/drawing/2014/main" id="{6F5919A2-83E5-5DAB-2A5C-562B6C15C444}"/>
              </a:ext>
            </a:extLst>
          </p:cNvPr>
          <p:cNvSpPr txBox="1"/>
          <p:nvPr/>
        </p:nvSpPr>
        <p:spPr>
          <a:xfrm>
            <a:off x="2096083" y="4710797"/>
            <a:ext cx="1368152"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45454"/>
                </a:solidFill>
                <a:effectLst/>
                <a:uLnTx/>
                <a:uFillTx/>
                <a:latin typeface="Ubuntu Bold"/>
                <a:ea typeface="+mn-ea"/>
                <a:cs typeface="+mn-cs"/>
              </a:rPr>
              <a:t>Emotions</a:t>
            </a:r>
            <a:endParaRPr kumimoji="0" lang="en-GB"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5" name="TextBox 14">
            <a:extLst>
              <a:ext uri="{FF2B5EF4-FFF2-40B4-BE49-F238E27FC236}">
                <a16:creationId xmlns:a16="http://schemas.microsoft.com/office/drawing/2014/main" id="{CDD33939-A19C-8374-AF37-00B6BDECB7AC}"/>
              </a:ext>
            </a:extLst>
          </p:cNvPr>
          <p:cNvSpPr txBox="1"/>
          <p:nvPr/>
        </p:nvSpPr>
        <p:spPr>
          <a:xfrm>
            <a:off x="3828839" y="4386991"/>
            <a:ext cx="1881336" cy="701474"/>
          </a:xfrm>
          <a:prstGeom prst="rect">
            <a:avLst/>
          </a:prstGeom>
          <a:noFill/>
        </p:spPr>
        <p:txBody>
          <a:bodyPr wrap="square">
            <a:spAutoFit/>
          </a:bodyPr>
          <a:lstStyle/>
          <a:p>
            <a:pPr marL="0" marR="0" lvl="0" indent="0" algn="ctr" defTabSz="914400" rtl="0" eaLnBrk="1" fontAlgn="auto" latinLnBrk="0" hangingPunct="1">
              <a:lnSpc>
                <a:spcPts val="5682"/>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45454"/>
                </a:solidFill>
                <a:effectLst/>
                <a:uLnTx/>
                <a:uFillTx/>
                <a:latin typeface="Ubuntu Bold"/>
                <a:ea typeface="+mn-ea"/>
                <a:cs typeface="+mn-cs"/>
              </a:rPr>
              <a:t>Feelings</a:t>
            </a:r>
          </a:p>
        </p:txBody>
      </p:sp>
      <p:sp>
        <p:nvSpPr>
          <p:cNvPr id="17" name="TextBox 16">
            <a:extLst>
              <a:ext uri="{FF2B5EF4-FFF2-40B4-BE49-F238E27FC236}">
                <a16:creationId xmlns:a16="http://schemas.microsoft.com/office/drawing/2014/main" id="{D3DF7B59-75C8-72AD-B20A-F247754359F4}"/>
              </a:ext>
            </a:extLst>
          </p:cNvPr>
          <p:cNvSpPr txBox="1"/>
          <p:nvPr/>
        </p:nvSpPr>
        <p:spPr>
          <a:xfrm>
            <a:off x="6406413" y="4733560"/>
            <a:ext cx="1296144"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545454"/>
                </a:solidFill>
                <a:effectLst/>
                <a:uLnTx/>
                <a:uFillTx/>
                <a:latin typeface="Ubuntu Bold"/>
                <a:ea typeface="+mn-ea"/>
                <a:cs typeface="+mn-cs"/>
              </a:rPr>
              <a:t>Thinking</a:t>
            </a:r>
            <a:endParaRPr kumimoji="0" lang="en-GB"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9" name="TextBox 18">
            <a:extLst>
              <a:ext uri="{FF2B5EF4-FFF2-40B4-BE49-F238E27FC236}">
                <a16:creationId xmlns:a16="http://schemas.microsoft.com/office/drawing/2014/main" id="{59C955EF-1AD6-7471-5E8B-88E39142C413}"/>
              </a:ext>
            </a:extLst>
          </p:cNvPr>
          <p:cNvSpPr txBox="1"/>
          <p:nvPr/>
        </p:nvSpPr>
        <p:spPr>
          <a:xfrm>
            <a:off x="8724292" y="4735990"/>
            <a:ext cx="1371625" cy="36933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err="1">
                <a:ln>
                  <a:noFill/>
                </a:ln>
                <a:solidFill>
                  <a:srgbClr val="545454"/>
                </a:solidFill>
                <a:effectLst/>
                <a:uLnTx/>
                <a:uFillTx/>
                <a:latin typeface="Ubuntu Bold"/>
                <a:ea typeface="+mn-ea"/>
                <a:cs typeface="+mn-cs"/>
              </a:rPr>
              <a:t>Behaviour</a:t>
            </a:r>
            <a:endParaRPr kumimoji="0" lang="en-GB" sz="1800" b="0" i="0" u="none" strike="noStrike" kern="1200" cap="none" spc="0" normalizeH="0" baseline="0" noProof="0" dirty="0">
              <a:ln>
                <a:noFill/>
              </a:ln>
              <a:solidFill>
                <a:prstClr val="black"/>
              </a:solidFill>
              <a:effectLst/>
              <a:uLnTx/>
              <a:uFillTx/>
              <a:latin typeface="Arial"/>
              <a:ea typeface="+mn-ea"/>
              <a:cs typeface="+mn-cs"/>
            </a:endParaRPr>
          </a:p>
        </p:txBody>
      </p:sp>
    </p:spTree>
    <p:extLst>
      <p:ext uri="{BB962C8B-B14F-4D97-AF65-F5344CB8AC3E}">
        <p14:creationId xmlns:p14="http://schemas.microsoft.com/office/powerpoint/2010/main" val="872240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140BA-6998-9474-BC74-4D7BE58FCFD2}"/>
              </a:ext>
            </a:extLst>
          </p:cNvPr>
          <p:cNvSpPr>
            <a:spLocks noGrp="1"/>
          </p:cNvSpPr>
          <p:nvPr>
            <p:ph type="title"/>
          </p:nvPr>
        </p:nvSpPr>
        <p:spPr>
          <a:xfrm>
            <a:off x="2282585" y="548680"/>
            <a:ext cx="7848872" cy="1143000"/>
          </a:xfrm>
        </p:spPr>
        <p:txBody>
          <a:bodyPr>
            <a:normAutofit fontScale="90000"/>
          </a:bodyPr>
          <a:lstStyle/>
          <a:p>
            <a:r>
              <a:rPr lang="en-US" dirty="0">
                <a:solidFill>
                  <a:srgbClr val="66485E"/>
                </a:solidFill>
                <a:latin typeface="Ubuntu Bold"/>
              </a:rPr>
              <a:t>What are some of the mental health challenges we work with?</a:t>
            </a:r>
            <a:br>
              <a:rPr lang="en-US" dirty="0">
                <a:solidFill>
                  <a:srgbClr val="66485E"/>
                </a:solidFill>
                <a:latin typeface="Ubuntu Bold"/>
              </a:rPr>
            </a:br>
            <a:endParaRPr lang="en-GB" dirty="0"/>
          </a:p>
        </p:txBody>
      </p:sp>
      <p:grpSp>
        <p:nvGrpSpPr>
          <p:cNvPr id="4" name="Group 11">
            <a:extLst>
              <a:ext uri="{FF2B5EF4-FFF2-40B4-BE49-F238E27FC236}">
                <a16:creationId xmlns:a16="http://schemas.microsoft.com/office/drawing/2014/main" id="{788C5E83-A751-B553-CB5E-859EEF44ADBE}"/>
              </a:ext>
            </a:extLst>
          </p:cNvPr>
          <p:cNvGrpSpPr>
            <a:grpSpLocks noChangeAspect="1"/>
          </p:cNvGrpSpPr>
          <p:nvPr/>
        </p:nvGrpSpPr>
        <p:grpSpPr>
          <a:xfrm>
            <a:off x="7896200" y="2996952"/>
            <a:ext cx="2448272" cy="2448272"/>
            <a:chOff x="0" y="0"/>
            <a:chExt cx="6350000" cy="6350000"/>
          </a:xfrm>
        </p:grpSpPr>
        <p:sp>
          <p:nvSpPr>
            <p:cNvPr id="5" name="Freeform 12">
              <a:extLst>
                <a:ext uri="{FF2B5EF4-FFF2-40B4-BE49-F238E27FC236}">
                  <a16:creationId xmlns:a16="http://schemas.microsoft.com/office/drawing/2014/main" id="{BFAD43F7-5C98-C360-1C39-2B49BC572D47}"/>
                </a:ext>
              </a:extLst>
            </p:cNvPr>
            <p:cNvSpPr/>
            <p:nvPr/>
          </p:nvSpPr>
          <p:spPr>
            <a:xfrm>
              <a:off x="0" y="0"/>
              <a:ext cx="6350000" cy="6351270"/>
            </a:xfrm>
            <a:custGeom>
              <a:avLst/>
              <a:gdLst/>
              <a:ahLst/>
              <a:cxnLst/>
              <a:rect l="l" t="t" r="r" b="b"/>
              <a:pathLst>
                <a:path w="6350000" h="6351270">
                  <a:moveTo>
                    <a:pt x="0" y="5955030"/>
                  </a:moveTo>
                  <a:lnTo>
                    <a:pt x="0" y="394970"/>
                  </a:lnTo>
                  <a:cubicBezTo>
                    <a:pt x="0" y="176530"/>
                    <a:pt x="176530" y="0"/>
                    <a:pt x="394970" y="0"/>
                  </a:cubicBezTo>
                  <a:lnTo>
                    <a:pt x="5956300" y="0"/>
                  </a:lnTo>
                  <a:cubicBezTo>
                    <a:pt x="6173470" y="0"/>
                    <a:pt x="6350000" y="176530"/>
                    <a:pt x="6350000" y="394970"/>
                  </a:cubicBezTo>
                  <a:cubicBezTo>
                    <a:pt x="6350000" y="394970"/>
                    <a:pt x="6350000" y="394970"/>
                    <a:pt x="6350000" y="394970"/>
                  </a:cubicBezTo>
                  <a:lnTo>
                    <a:pt x="6350000" y="5956300"/>
                  </a:lnTo>
                  <a:cubicBezTo>
                    <a:pt x="6350000" y="6174740"/>
                    <a:pt x="6173470" y="6351270"/>
                    <a:pt x="5955030" y="6351270"/>
                  </a:cubicBezTo>
                  <a:lnTo>
                    <a:pt x="5955030" y="6351270"/>
                  </a:lnTo>
                  <a:lnTo>
                    <a:pt x="394970" y="6351270"/>
                  </a:lnTo>
                  <a:cubicBezTo>
                    <a:pt x="176530" y="6350000"/>
                    <a:pt x="0" y="6173470"/>
                    <a:pt x="0" y="5955030"/>
                  </a:cubicBezTo>
                  <a:cubicBezTo>
                    <a:pt x="0" y="5955030"/>
                    <a:pt x="0" y="5955030"/>
                    <a:pt x="0" y="5955030"/>
                  </a:cubicBezTo>
                  <a:close/>
                </a:path>
              </a:pathLst>
            </a:custGeom>
            <a:blipFill>
              <a:blip r:embed="rId3"/>
              <a:stretch>
                <a:fillRect l="-35633" r="-35633"/>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3" name="TextBox 2">
            <a:extLst>
              <a:ext uri="{FF2B5EF4-FFF2-40B4-BE49-F238E27FC236}">
                <a16:creationId xmlns:a16="http://schemas.microsoft.com/office/drawing/2014/main" id="{B70CF01A-770C-D88A-4CDE-ED4A4740C122}"/>
              </a:ext>
            </a:extLst>
          </p:cNvPr>
          <p:cNvSpPr txBox="1"/>
          <p:nvPr/>
        </p:nvSpPr>
        <p:spPr>
          <a:xfrm>
            <a:off x="2282585" y="1660062"/>
            <a:ext cx="4824536" cy="3785652"/>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a:ea typeface="+mn-ea"/>
                <a:cs typeface="+mn-cs"/>
              </a:rPr>
              <a:t>Low mood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a:ea typeface="+mn-ea"/>
                <a:cs typeface="+mn-cs"/>
              </a:rPr>
              <a:t>Anxiety (generalised and separation)</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a:ea typeface="+mn-ea"/>
                <a:cs typeface="+mn-cs"/>
              </a:rPr>
              <a:t>Sleep challenges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800" b="0" i="0" u="none" strike="noStrike" kern="1200" cap="none" spc="0" normalizeH="0" baseline="0" noProof="0" dirty="0">
                <a:ln>
                  <a:noFill/>
                </a:ln>
                <a:solidFill>
                  <a:prstClr val="black"/>
                </a:solidFill>
                <a:effectLst/>
                <a:uLnTx/>
                <a:uFillTx/>
                <a:latin typeface="Arial"/>
                <a:ea typeface="+mn-ea"/>
                <a:cs typeface="+mn-cs"/>
              </a:rPr>
              <a:t>Managing worry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dirty="0">
              <a:ln>
                <a:noFill/>
              </a:ln>
              <a:solidFill>
                <a:prstClr val="black"/>
              </a:solidFill>
              <a:effectLst/>
              <a:uLnTx/>
              <a:uFillTx/>
              <a:latin typeface="Aria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a:ea typeface="+mn-ea"/>
                <a:cs typeface="+mn-cs"/>
              </a:rPr>
              <a:t>These are just some of the areas we specialise - consider discussing your child’s need with the mental health lead to review appropriate support</a:t>
            </a:r>
          </a:p>
        </p:txBody>
      </p:sp>
    </p:spTree>
    <p:extLst>
      <p:ext uri="{BB962C8B-B14F-4D97-AF65-F5344CB8AC3E}">
        <p14:creationId xmlns:p14="http://schemas.microsoft.com/office/powerpoint/2010/main" val="653002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12D3D-31D5-11EE-195D-A227AC101DDB}"/>
              </a:ext>
            </a:extLst>
          </p:cNvPr>
          <p:cNvSpPr>
            <a:spLocks noGrp="1"/>
          </p:cNvSpPr>
          <p:nvPr>
            <p:ph type="title"/>
          </p:nvPr>
        </p:nvSpPr>
        <p:spPr/>
        <p:txBody>
          <a:bodyPr/>
          <a:lstStyle/>
          <a:p>
            <a:endParaRPr lang="en-GB"/>
          </a:p>
        </p:txBody>
      </p:sp>
      <p:pic>
        <p:nvPicPr>
          <p:cNvPr id="4" name="Online Media 3" title="Reaching out for support with your mental health - Leicestershire Partnership Trust">
            <a:hlinkClick r:id="" action="ppaction://media"/>
            <a:extLst>
              <a:ext uri="{FF2B5EF4-FFF2-40B4-BE49-F238E27FC236}">
                <a16:creationId xmlns:a16="http://schemas.microsoft.com/office/drawing/2014/main" id="{A3B06390-61F5-C26B-0737-39DE8DC4E20E}"/>
              </a:ext>
            </a:extLst>
          </p:cNvPr>
          <p:cNvPicPr>
            <a:picLocks noGrp="1" noRot="1" noChangeAspect="1"/>
          </p:cNvPicPr>
          <p:nvPr>
            <p:ph idx="1"/>
            <a:videoFile r:link="rId1"/>
          </p:nvPr>
        </p:nvPicPr>
        <p:blipFill>
          <a:blip r:embed="rId4"/>
          <a:stretch>
            <a:fillRect/>
          </a:stretch>
        </p:blipFill>
        <p:spPr>
          <a:xfrm>
            <a:off x="2087563" y="620689"/>
            <a:ext cx="8016875" cy="4525963"/>
          </a:xfrm>
          <a:prstGeom prst="rect">
            <a:avLst/>
          </a:prstGeom>
        </p:spPr>
      </p:pic>
    </p:spTree>
    <p:extLst>
      <p:ext uri="{BB962C8B-B14F-4D97-AF65-F5344CB8AC3E}">
        <p14:creationId xmlns:p14="http://schemas.microsoft.com/office/powerpoint/2010/main" val="2997926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E58F7-E2AE-0414-F7B2-4B422881E89A}"/>
              </a:ext>
            </a:extLst>
          </p:cNvPr>
          <p:cNvSpPr>
            <a:spLocks noGrp="1"/>
          </p:cNvSpPr>
          <p:nvPr>
            <p:ph type="title"/>
          </p:nvPr>
        </p:nvSpPr>
        <p:spPr/>
        <p:txBody>
          <a:bodyPr>
            <a:normAutofit fontScale="90000"/>
          </a:bodyPr>
          <a:lstStyle/>
          <a:p>
            <a:r>
              <a:rPr lang="en-GB" dirty="0"/>
              <a:t>How can I get support from the Mental Health Support Team? </a:t>
            </a:r>
          </a:p>
        </p:txBody>
      </p:sp>
      <p:sp>
        <p:nvSpPr>
          <p:cNvPr id="3" name="Content Placeholder 2">
            <a:extLst>
              <a:ext uri="{FF2B5EF4-FFF2-40B4-BE49-F238E27FC236}">
                <a16:creationId xmlns:a16="http://schemas.microsoft.com/office/drawing/2014/main" id="{5632A70F-4BC9-1FB3-B71C-6929E8D74509}"/>
              </a:ext>
            </a:extLst>
          </p:cNvPr>
          <p:cNvSpPr>
            <a:spLocks noGrp="1"/>
          </p:cNvSpPr>
          <p:nvPr>
            <p:ph sz="half" idx="1"/>
          </p:nvPr>
        </p:nvSpPr>
        <p:spPr>
          <a:xfrm>
            <a:off x="1981200" y="1600201"/>
            <a:ext cx="8075240" cy="4525963"/>
          </a:xfrm>
        </p:spPr>
        <p:txBody>
          <a:bodyPr/>
          <a:lstStyle/>
          <a:p>
            <a:endParaRPr lang="en-GB" dirty="0"/>
          </a:p>
          <a:p>
            <a:r>
              <a:rPr lang="en-GB" dirty="0"/>
              <a:t>Speak to your child’s teacher and they can consider referring you to the Mental Health Support Team.</a:t>
            </a:r>
          </a:p>
          <a:p>
            <a:endParaRPr lang="en-GB" dirty="0"/>
          </a:p>
          <a:p>
            <a:r>
              <a:rPr lang="en-GB" dirty="0"/>
              <a:t>You can also be referred via your GP or alternatively, you can self-refer. </a:t>
            </a:r>
          </a:p>
        </p:txBody>
      </p:sp>
    </p:spTree>
    <p:extLst>
      <p:ext uri="{BB962C8B-B14F-4D97-AF65-F5344CB8AC3E}">
        <p14:creationId xmlns:p14="http://schemas.microsoft.com/office/powerpoint/2010/main" val="2585154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E6C6D18-A2B4-6B6D-0CFD-6F5FE6F4C180}"/>
              </a:ext>
            </a:extLst>
          </p:cNvPr>
          <p:cNvPicPr>
            <a:picLocks noChangeAspect="1"/>
          </p:cNvPicPr>
          <p:nvPr/>
        </p:nvPicPr>
        <p:blipFill>
          <a:blip r:embed="rId3"/>
          <a:srcRect l="17714" t="11272" r="50000" b="6830"/>
          <a:stretch>
            <a:fillRect/>
          </a:stretch>
        </p:blipFill>
        <p:spPr>
          <a:xfrm>
            <a:off x="4147593" y="476672"/>
            <a:ext cx="3740523" cy="5040560"/>
          </a:xfrm>
          <a:prstGeom prst="rect">
            <a:avLst/>
          </a:prstGeom>
        </p:spPr>
      </p:pic>
    </p:spTree>
    <p:extLst>
      <p:ext uri="{BB962C8B-B14F-4D97-AF65-F5344CB8AC3E}">
        <p14:creationId xmlns:p14="http://schemas.microsoft.com/office/powerpoint/2010/main" val="3629972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1" name="Title 1">
            <a:extLst>
              <a:ext uri="{FF2B5EF4-FFF2-40B4-BE49-F238E27FC236}">
                <a16:creationId xmlns:a16="http://schemas.microsoft.com/office/drawing/2014/main" id="{1F9ED39C-51E6-2EA3-60AC-AA1E46DE7AC6}"/>
              </a:ext>
            </a:extLst>
          </p:cNvPr>
          <p:cNvSpPr>
            <a:spLocks noGrp="1"/>
          </p:cNvSpPr>
          <p:nvPr>
            <p:ph type="title"/>
          </p:nvPr>
        </p:nvSpPr>
        <p:spPr>
          <a:xfrm>
            <a:off x="1981200" y="404664"/>
            <a:ext cx="8229600" cy="1143000"/>
          </a:xfrm>
        </p:spPr>
        <p:txBody>
          <a:bodyPr/>
          <a:lstStyle/>
          <a:p>
            <a:pPr algn="ctr"/>
            <a:r>
              <a:rPr lang="en-US" dirty="0"/>
              <a:t>Questions</a:t>
            </a:r>
          </a:p>
        </p:txBody>
      </p:sp>
      <p:pic>
        <p:nvPicPr>
          <p:cNvPr id="1026" name="Picture 2" descr="Fermi Questions">
            <a:extLst>
              <a:ext uri="{FF2B5EF4-FFF2-40B4-BE49-F238E27FC236}">
                <a16:creationId xmlns:a16="http://schemas.microsoft.com/office/drawing/2014/main" id="{2045BD16-45AD-40F2-392D-4A922F60BEF0}"/>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855640" y="1268761"/>
            <a:ext cx="6801310" cy="4525963"/>
          </a:xfrm>
          <a:prstGeom prst="rect">
            <a:avLst/>
          </a:prstGeom>
          <a:solidFill>
            <a:srgbClr val="FFFFFF"/>
          </a:solidFill>
        </p:spPr>
      </p:pic>
    </p:spTree>
    <p:extLst>
      <p:ext uri="{BB962C8B-B14F-4D97-AF65-F5344CB8AC3E}">
        <p14:creationId xmlns:p14="http://schemas.microsoft.com/office/powerpoint/2010/main" val="3389010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Mobirise Website Builder">
            <a:extLst>
              <a:ext uri="{FF2B5EF4-FFF2-40B4-BE49-F238E27FC236}">
                <a16:creationId xmlns:a16="http://schemas.microsoft.com/office/drawing/2014/main" id="{7E87AA15-210F-496C-9017-CA124C7FD0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77718" y="392627"/>
            <a:ext cx="1970274" cy="19702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Mobirise Website Builder">
            <a:extLst>
              <a:ext uri="{FF2B5EF4-FFF2-40B4-BE49-F238E27FC236}">
                <a16:creationId xmlns:a16="http://schemas.microsoft.com/office/drawing/2014/main" id="{C1E3C6EB-A9B9-4015-8E82-877956CC5A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7797" y="392627"/>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3BC5396-1C5B-4143-BA0B-5AF8616F1644}"/>
              </a:ext>
            </a:extLst>
          </p:cNvPr>
          <p:cNvSpPr txBox="1"/>
          <p:nvPr/>
        </p:nvSpPr>
        <p:spPr>
          <a:xfrm>
            <a:off x="1282934" y="3128682"/>
            <a:ext cx="10049435" cy="923330"/>
          </a:xfrm>
          <a:prstGeom prst="rect">
            <a:avLst/>
          </a:prstGeom>
          <a:noFill/>
        </p:spPr>
        <p:txBody>
          <a:bodyPr wrap="square" rtlCol="0">
            <a:spAutoFit/>
          </a:bodyPr>
          <a:lstStyle/>
          <a:p>
            <a:r>
              <a:rPr lang="en-GB" sz="5400" dirty="0">
                <a:latin typeface="Letter-join Print" panose="02000503000000020003" pitchFamily="50" charset="0"/>
              </a:rPr>
              <a:t>How can I help my child in Year 1? </a:t>
            </a:r>
          </a:p>
        </p:txBody>
      </p:sp>
    </p:spTree>
    <p:extLst>
      <p:ext uri="{BB962C8B-B14F-4D97-AF65-F5344CB8AC3E}">
        <p14:creationId xmlns:p14="http://schemas.microsoft.com/office/powerpoint/2010/main" val="22322277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87988E-4A5A-49B7-9DD2-DE187548A0DC}"/>
              </a:ext>
            </a:extLst>
          </p:cNvPr>
          <p:cNvSpPr txBox="1"/>
          <p:nvPr/>
        </p:nvSpPr>
        <p:spPr>
          <a:xfrm>
            <a:off x="475129" y="295835"/>
            <a:ext cx="328801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Staff in Year 1</a:t>
            </a:r>
          </a:p>
        </p:txBody>
      </p:sp>
      <p:pic>
        <p:nvPicPr>
          <p:cNvPr id="3" name="Picture 2" descr="Mobirise Website Builder">
            <a:extLst>
              <a:ext uri="{FF2B5EF4-FFF2-40B4-BE49-F238E27FC236}">
                <a16:creationId xmlns:a16="http://schemas.microsoft.com/office/drawing/2014/main" id="{44BD0744-CA96-4234-9A25-AFCFD2DDF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71916" y="250561"/>
            <a:ext cx="1506319" cy="150631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5EFBEBE-8494-42CE-9DDE-810C8AEB4DCC}"/>
              </a:ext>
            </a:extLst>
          </p:cNvPr>
          <p:cNvSpPr txBox="1"/>
          <p:nvPr/>
        </p:nvSpPr>
        <p:spPr>
          <a:xfrm>
            <a:off x="4314111" y="1912888"/>
            <a:ext cx="285674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Miss Worrall </a:t>
            </a:r>
          </a:p>
        </p:txBody>
      </p:sp>
      <p:sp>
        <p:nvSpPr>
          <p:cNvPr id="5" name="TextBox 4">
            <a:extLst>
              <a:ext uri="{FF2B5EF4-FFF2-40B4-BE49-F238E27FC236}">
                <a16:creationId xmlns:a16="http://schemas.microsoft.com/office/drawing/2014/main" id="{1F8FDF4D-7BEB-4041-88BF-74A653D0EC54}"/>
              </a:ext>
            </a:extLst>
          </p:cNvPr>
          <p:cNvSpPr txBox="1"/>
          <p:nvPr/>
        </p:nvSpPr>
        <p:spPr>
          <a:xfrm>
            <a:off x="672010" y="1826402"/>
            <a:ext cx="2388218"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Mrs </a:t>
            </a:r>
            <a:r>
              <a:rPr lang="en-GB" sz="4000" dirty="0">
                <a:solidFill>
                  <a:prstClr val="black"/>
                </a:solidFill>
                <a:latin typeface="Letter-join Print" panose="02000503000000020003" pitchFamily="50" charset="0"/>
              </a:rPr>
              <a:t>Collins</a:t>
            </a:r>
            <a:endPar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p:txBody>
      </p:sp>
      <p:sp>
        <p:nvSpPr>
          <p:cNvPr id="6" name="TextBox 5">
            <a:extLst>
              <a:ext uri="{FF2B5EF4-FFF2-40B4-BE49-F238E27FC236}">
                <a16:creationId xmlns:a16="http://schemas.microsoft.com/office/drawing/2014/main" id="{C7669D9D-CB98-495F-A934-25486D8840AD}"/>
              </a:ext>
            </a:extLst>
          </p:cNvPr>
          <p:cNvSpPr txBox="1"/>
          <p:nvPr/>
        </p:nvSpPr>
        <p:spPr>
          <a:xfrm>
            <a:off x="8169574" y="1944261"/>
            <a:ext cx="2601033"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Miss Barden</a:t>
            </a:r>
          </a:p>
        </p:txBody>
      </p:sp>
      <p:sp>
        <p:nvSpPr>
          <p:cNvPr id="8" name="TextBox 7">
            <a:extLst>
              <a:ext uri="{FF2B5EF4-FFF2-40B4-BE49-F238E27FC236}">
                <a16:creationId xmlns:a16="http://schemas.microsoft.com/office/drawing/2014/main" id="{D6766DAD-E1E3-4697-8A01-928F8FCF007A}"/>
              </a:ext>
            </a:extLst>
          </p:cNvPr>
          <p:cNvSpPr txBox="1"/>
          <p:nvPr/>
        </p:nvSpPr>
        <p:spPr>
          <a:xfrm>
            <a:off x="475129" y="1122363"/>
            <a:ext cx="1988750"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Teachers</a:t>
            </a:r>
          </a:p>
        </p:txBody>
      </p:sp>
      <p:sp>
        <p:nvSpPr>
          <p:cNvPr id="9" name="TextBox 8">
            <a:extLst>
              <a:ext uri="{FF2B5EF4-FFF2-40B4-BE49-F238E27FC236}">
                <a16:creationId xmlns:a16="http://schemas.microsoft.com/office/drawing/2014/main" id="{CB975CCD-C6F8-4476-8BF2-C6CFE9372D69}"/>
              </a:ext>
            </a:extLst>
          </p:cNvPr>
          <p:cNvSpPr txBox="1"/>
          <p:nvPr/>
        </p:nvSpPr>
        <p:spPr>
          <a:xfrm>
            <a:off x="475129" y="4064855"/>
            <a:ext cx="4114844"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Teaching assistants</a:t>
            </a:r>
          </a:p>
        </p:txBody>
      </p:sp>
      <p:sp>
        <p:nvSpPr>
          <p:cNvPr id="10" name="TextBox 9">
            <a:extLst>
              <a:ext uri="{FF2B5EF4-FFF2-40B4-BE49-F238E27FC236}">
                <a16:creationId xmlns:a16="http://schemas.microsoft.com/office/drawing/2014/main" id="{F132A497-E4A5-4939-A0B5-0696740ADA3A}"/>
              </a:ext>
            </a:extLst>
          </p:cNvPr>
          <p:cNvSpPr txBox="1"/>
          <p:nvPr/>
        </p:nvSpPr>
        <p:spPr>
          <a:xfrm>
            <a:off x="475129" y="5830031"/>
            <a:ext cx="2781980"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Mrs Harrison</a:t>
            </a:r>
          </a:p>
        </p:txBody>
      </p:sp>
      <p:sp>
        <p:nvSpPr>
          <p:cNvPr id="11" name="TextBox 10">
            <a:extLst>
              <a:ext uri="{FF2B5EF4-FFF2-40B4-BE49-F238E27FC236}">
                <a16:creationId xmlns:a16="http://schemas.microsoft.com/office/drawing/2014/main" id="{255A1C43-F032-4218-BC63-CB1F4D1973FA}"/>
              </a:ext>
            </a:extLst>
          </p:cNvPr>
          <p:cNvSpPr txBox="1"/>
          <p:nvPr/>
        </p:nvSpPr>
        <p:spPr>
          <a:xfrm>
            <a:off x="3642213" y="5830031"/>
            <a:ext cx="1895519"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Mrs Rao</a:t>
            </a:r>
          </a:p>
        </p:txBody>
      </p:sp>
      <p:sp>
        <p:nvSpPr>
          <p:cNvPr id="13" name="TextBox 12">
            <a:extLst>
              <a:ext uri="{FF2B5EF4-FFF2-40B4-BE49-F238E27FC236}">
                <a16:creationId xmlns:a16="http://schemas.microsoft.com/office/drawing/2014/main" id="{A0EC485B-EC72-4FEB-9002-5EB0800E2C58}"/>
              </a:ext>
            </a:extLst>
          </p:cNvPr>
          <p:cNvSpPr txBox="1"/>
          <p:nvPr/>
        </p:nvSpPr>
        <p:spPr>
          <a:xfrm>
            <a:off x="6096000" y="5832677"/>
            <a:ext cx="2027735"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Mrs Borg</a:t>
            </a:r>
          </a:p>
        </p:txBody>
      </p:sp>
      <p:sp>
        <p:nvSpPr>
          <p:cNvPr id="16" name="TextBox 15">
            <a:extLst>
              <a:ext uri="{FF2B5EF4-FFF2-40B4-BE49-F238E27FC236}">
                <a16:creationId xmlns:a16="http://schemas.microsoft.com/office/drawing/2014/main" id="{230FFD59-1CAF-48C9-8777-B5C54C7E3570}"/>
              </a:ext>
            </a:extLst>
          </p:cNvPr>
          <p:cNvSpPr txBox="1"/>
          <p:nvPr/>
        </p:nvSpPr>
        <p:spPr>
          <a:xfrm>
            <a:off x="8682003" y="5830031"/>
            <a:ext cx="2732030" cy="707886"/>
          </a:xfrm>
          <a:prstGeom prst="rect">
            <a:avLst/>
          </a:prstGeom>
          <a:noFill/>
        </p:spPr>
        <p:txBody>
          <a:bodyPr wrap="none" rtlCol="0">
            <a:spAutoFit/>
          </a:bodyPr>
          <a:lstStyle/>
          <a:p>
            <a:r>
              <a:rPr lang="en-GB" sz="4000" dirty="0">
                <a:latin typeface="Letter-join Print" panose="02000503000000020003" pitchFamily="50" charset="0"/>
              </a:rPr>
              <a:t>Miss Mudey </a:t>
            </a:r>
          </a:p>
        </p:txBody>
      </p:sp>
      <p:pic>
        <p:nvPicPr>
          <p:cNvPr id="14" name="Picture 13">
            <a:extLst>
              <a:ext uri="{FF2B5EF4-FFF2-40B4-BE49-F238E27FC236}">
                <a16:creationId xmlns:a16="http://schemas.microsoft.com/office/drawing/2014/main" id="{59F47786-6187-4D20-A24D-2736D8EF9DA7}"/>
              </a:ext>
            </a:extLst>
          </p:cNvPr>
          <p:cNvPicPr>
            <a:picLocks noChangeAspect="1"/>
          </p:cNvPicPr>
          <p:nvPr/>
        </p:nvPicPr>
        <p:blipFill rotWithShape="1">
          <a:blip r:embed="rId4"/>
          <a:srcRect l="21302" t="12219" r="24576" b="12133"/>
          <a:stretch/>
        </p:blipFill>
        <p:spPr>
          <a:xfrm>
            <a:off x="10733828" y="1894032"/>
            <a:ext cx="652846" cy="620963"/>
          </a:xfrm>
          <a:prstGeom prst="rect">
            <a:avLst/>
          </a:prstGeom>
        </p:spPr>
      </p:pic>
      <p:pic>
        <p:nvPicPr>
          <p:cNvPr id="12" name="Picture 11">
            <a:extLst>
              <a:ext uri="{FF2B5EF4-FFF2-40B4-BE49-F238E27FC236}">
                <a16:creationId xmlns:a16="http://schemas.microsoft.com/office/drawing/2014/main" id="{57637ECF-4EA9-4305-94F6-51FD6A08C8CF}"/>
              </a:ext>
            </a:extLst>
          </p:cNvPr>
          <p:cNvPicPr>
            <a:picLocks noChangeAspect="1"/>
          </p:cNvPicPr>
          <p:nvPr/>
        </p:nvPicPr>
        <p:blipFill>
          <a:blip r:embed="rId5"/>
          <a:stretch>
            <a:fillRect/>
          </a:stretch>
        </p:blipFill>
        <p:spPr>
          <a:xfrm>
            <a:off x="2994765" y="1850571"/>
            <a:ext cx="886722" cy="707887"/>
          </a:xfrm>
          <a:prstGeom prst="rect">
            <a:avLst/>
          </a:prstGeom>
        </p:spPr>
      </p:pic>
      <p:pic>
        <p:nvPicPr>
          <p:cNvPr id="17" name="Picture 16">
            <a:extLst>
              <a:ext uri="{FF2B5EF4-FFF2-40B4-BE49-F238E27FC236}">
                <a16:creationId xmlns:a16="http://schemas.microsoft.com/office/drawing/2014/main" id="{2F484EAB-9F05-4DF1-B933-C9D04DA70EB8}"/>
              </a:ext>
            </a:extLst>
          </p:cNvPr>
          <p:cNvPicPr>
            <a:picLocks noChangeAspect="1"/>
          </p:cNvPicPr>
          <p:nvPr/>
        </p:nvPicPr>
        <p:blipFill>
          <a:blip r:embed="rId6"/>
          <a:stretch>
            <a:fillRect/>
          </a:stretch>
        </p:blipFill>
        <p:spPr>
          <a:xfrm>
            <a:off x="6868659" y="1850571"/>
            <a:ext cx="826087" cy="731497"/>
          </a:xfrm>
          <a:prstGeom prst="rect">
            <a:avLst/>
          </a:prstGeom>
        </p:spPr>
      </p:pic>
    </p:spTree>
    <p:extLst>
      <p:ext uri="{BB962C8B-B14F-4D97-AF65-F5344CB8AC3E}">
        <p14:creationId xmlns:p14="http://schemas.microsoft.com/office/powerpoint/2010/main" val="454257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87988E-4A5A-49B7-9DD2-DE187548A0DC}"/>
              </a:ext>
            </a:extLst>
          </p:cNvPr>
          <p:cNvSpPr txBox="1"/>
          <p:nvPr/>
        </p:nvSpPr>
        <p:spPr>
          <a:xfrm>
            <a:off x="475129" y="295835"/>
            <a:ext cx="12056840" cy="69865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Things to remember</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Doors open at 8.45am</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Doors close at 8.55am</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Breaktime 10.15</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Lunchtime 11.45</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End of school day 3.15. If late please tell the school office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Names on clothes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Water bottle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Reading folder or a bag</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Milk scheme in school please speak to office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6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Breaktime healthy snack provided by school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000" b="1" i="0" u="sng"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endParaRPr>
          </a:p>
        </p:txBody>
      </p:sp>
      <p:pic>
        <p:nvPicPr>
          <p:cNvPr id="3" name="Picture 2" descr="Mobirise Website Builder">
            <a:extLst>
              <a:ext uri="{FF2B5EF4-FFF2-40B4-BE49-F238E27FC236}">
                <a16:creationId xmlns:a16="http://schemas.microsoft.com/office/drawing/2014/main" id="{44BD0744-CA96-4234-9A25-AFCFD2DDF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34261" y="295835"/>
            <a:ext cx="1870868" cy="1870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63694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13D47D-57FD-4DB4-8373-45C42B10728B}"/>
              </a:ext>
            </a:extLst>
          </p:cNvPr>
          <p:cNvSpPr txBox="1"/>
          <p:nvPr/>
        </p:nvSpPr>
        <p:spPr>
          <a:xfrm>
            <a:off x="247135" y="384432"/>
            <a:ext cx="6577229" cy="63094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Behaviour</a:t>
            </a:r>
            <a:endPar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Good to be green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Wolsey </a:t>
            </a:r>
            <a:r>
              <a:rPr kumimoji="0" lang="en-GB" sz="2800" b="0" i="0" u="none" strike="noStrike" kern="1200" cap="none" spc="0" normalizeH="0" baseline="0" noProof="0" dirty="0" err="1">
                <a:ln>
                  <a:noFill/>
                </a:ln>
                <a:solidFill>
                  <a:prstClr val="black"/>
                </a:solidFill>
                <a:effectLst/>
                <a:uLnTx/>
                <a:uFillTx/>
                <a:latin typeface="Letter-join Print" panose="02000503000000020003" pitchFamily="50" charset="0"/>
                <a:ea typeface="+mn-ea"/>
                <a:cs typeface="+mn-cs"/>
              </a:rPr>
              <a:t>WarehouseTokens</a:t>
            </a:r>
            <a:r>
              <a:rPr kumimoji="0" lang="en-GB" sz="28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 for displaying good behaviour, producing work to the best of their ability, displaying our school values and for having 100% attendance each school week</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89EE29DF-D6B1-4E35-99D4-66A2D7BE3BA1}"/>
              </a:ext>
            </a:extLst>
          </p:cNvPr>
          <p:cNvPicPr>
            <a:picLocks noChangeAspect="1"/>
          </p:cNvPicPr>
          <p:nvPr/>
        </p:nvPicPr>
        <p:blipFill>
          <a:blip r:embed="rId3"/>
          <a:stretch>
            <a:fillRect/>
          </a:stretch>
        </p:blipFill>
        <p:spPr>
          <a:xfrm>
            <a:off x="4112891" y="384432"/>
            <a:ext cx="2045507" cy="1744559"/>
          </a:xfrm>
          <a:prstGeom prst="rect">
            <a:avLst/>
          </a:prstGeom>
        </p:spPr>
      </p:pic>
      <p:pic>
        <p:nvPicPr>
          <p:cNvPr id="8" name="Picture 7">
            <a:extLst>
              <a:ext uri="{FF2B5EF4-FFF2-40B4-BE49-F238E27FC236}">
                <a16:creationId xmlns:a16="http://schemas.microsoft.com/office/drawing/2014/main" id="{D0245B32-5A0C-4154-BC4F-3ADE67A9D848}"/>
              </a:ext>
            </a:extLst>
          </p:cNvPr>
          <p:cNvPicPr>
            <a:picLocks noChangeAspect="1"/>
          </p:cNvPicPr>
          <p:nvPr/>
        </p:nvPicPr>
        <p:blipFill>
          <a:blip r:embed="rId4"/>
          <a:stretch>
            <a:fillRect/>
          </a:stretch>
        </p:blipFill>
        <p:spPr>
          <a:xfrm>
            <a:off x="277521" y="2092363"/>
            <a:ext cx="4639961" cy="1544688"/>
          </a:xfrm>
          <a:prstGeom prst="rect">
            <a:avLst/>
          </a:prstGeom>
        </p:spPr>
      </p:pic>
      <p:pic>
        <p:nvPicPr>
          <p:cNvPr id="10" name="Picture 9">
            <a:extLst>
              <a:ext uri="{FF2B5EF4-FFF2-40B4-BE49-F238E27FC236}">
                <a16:creationId xmlns:a16="http://schemas.microsoft.com/office/drawing/2014/main" id="{2745A6CB-BA29-44DF-92E0-84F49B098DA4}"/>
              </a:ext>
            </a:extLst>
          </p:cNvPr>
          <p:cNvPicPr>
            <a:picLocks noChangeAspect="1"/>
          </p:cNvPicPr>
          <p:nvPr/>
        </p:nvPicPr>
        <p:blipFill>
          <a:blip r:embed="rId5"/>
          <a:stretch>
            <a:fillRect/>
          </a:stretch>
        </p:blipFill>
        <p:spPr>
          <a:xfrm>
            <a:off x="6682153" y="5085341"/>
            <a:ext cx="4501336" cy="1481186"/>
          </a:xfrm>
          <a:prstGeom prst="rect">
            <a:avLst/>
          </a:prstGeom>
        </p:spPr>
      </p:pic>
      <p:sp>
        <p:nvSpPr>
          <p:cNvPr id="12" name="TextBox 11">
            <a:extLst>
              <a:ext uri="{FF2B5EF4-FFF2-40B4-BE49-F238E27FC236}">
                <a16:creationId xmlns:a16="http://schemas.microsoft.com/office/drawing/2014/main" id="{BF600963-6C27-4D60-AC86-5E818F566614}"/>
              </a:ext>
            </a:extLst>
          </p:cNvPr>
          <p:cNvSpPr txBox="1"/>
          <p:nvPr/>
        </p:nvSpPr>
        <p:spPr>
          <a:xfrm>
            <a:off x="7092460" y="1457614"/>
            <a:ext cx="5392616" cy="255454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Golden time is a reward for those children who respect and follow our school rules.</a:t>
            </a:r>
          </a:p>
        </p:txBody>
      </p:sp>
      <p:pic>
        <p:nvPicPr>
          <p:cNvPr id="14" name="Picture 13">
            <a:extLst>
              <a:ext uri="{FF2B5EF4-FFF2-40B4-BE49-F238E27FC236}">
                <a16:creationId xmlns:a16="http://schemas.microsoft.com/office/drawing/2014/main" id="{9655950B-785B-420D-97E1-EE05FA1E2C34}"/>
              </a:ext>
            </a:extLst>
          </p:cNvPr>
          <p:cNvPicPr>
            <a:picLocks noChangeAspect="1"/>
          </p:cNvPicPr>
          <p:nvPr/>
        </p:nvPicPr>
        <p:blipFill>
          <a:blip r:embed="rId6"/>
          <a:stretch>
            <a:fillRect/>
          </a:stretch>
        </p:blipFill>
        <p:spPr>
          <a:xfrm>
            <a:off x="7453704" y="269979"/>
            <a:ext cx="4135828" cy="1060310"/>
          </a:xfrm>
          <a:prstGeom prst="rect">
            <a:avLst/>
          </a:prstGeom>
        </p:spPr>
      </p:pic>
    </p:spTree>
    <p:extLst>
      <p:ext uri="{BB962C8B-B14F-4D97-AF65-F5344CB8AC3E}">
        <p14:creationId xmlns:p14="http://schemas.microsoft.com/office/powerpoint/2010/main" val="2759631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E56F8C-CE3F-4596-987A-F25E8CC46A56}"/>
              </a:ext>
            </a:extLst>
          </p:cNvPr>
          <p:cNvSpPr txBox="1"/>
          <p:nvPr/>
        </p:nvSpPr>
        <p:spPr>
          <a:xfrm>
            <a:off x="633047" y="464064"/>
            <a:ext cx="6096000" cy="59400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Core values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Everyone strives to live by our 6 core values: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Responsibility</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Respect</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Honesty</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Resilience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Aspiration</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Cooperation</a:t>
            </a:r>
          </a:p>
        </p:txBody>
      </p:sp>
    </p:spTree>
    <p:extLst>
      <p:ext uri="{BB962C8B-B14F-4D97-AF65-F5344CB8AC3E}">
        <p14:creationId xmlns:p14="http://schemas.microsoft.com/office/powerpoint/2010/main" val="26780498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C039C41-E0C9-4F76-A151-D499C3E1CB30}"/>
              </a:ext>
            </a:extLst>
          </p:cNvPr>
          <p:cNvSpPr txBox="1"/>
          <p:nvPr/>
        </p:nvSpPr>
        <p:spPr>
          <a:xfrm>
            <a:off x="451338" y="2457708"/>
            <a:ext cx="7733720" cy="3785652"/>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Wear school uniform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PE kit on PE day – No crocs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Good attitude towards learning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Listen to all adults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Follow core values and class rules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Attend school every day and on time</a:t>
            </a:r>
            <a:endParaRPr kumimoji="0" lang="en-GB"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4" descr="Mobirise Website Builder">
            <a:extLst>
              <a:ext uri="{FF2B5EF4-FFF2-40B4-BE49-F238E27FC236}">
                <a16:creationId xmlns:a16="http://schemas.microsoft.com/office/drawing/2014/main" id="{3C851D47-A18E-4A7A-94FF-85163BF3B9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49744" y="288898"/>
            <a:ext cx="1434354" cy="143435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E6596F2D-30C0-4693-BDB2-1625B33B5248}"/>
              </a:ext>
            </a:extLst>
          </p:cNvPr>
          <p:cNvSpPr txBox="1"/>
          <p:nvPr/>
        </p:nvSpPr>
        <p:spPr>
          <a:xfrm>
            <a:off x="307902" y="1215421"/>
            <a:ext cx="11289323" cy="101566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Expectations in Year  1 – Children</a:t>
            </a:r>
            <a:endPar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8354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9FA466D-A197-4624-B39D-B84FB77034A4}"/>
              </a:ext>
            </a:extLst>
          </p:cNvPr>
          <p:cNvSpPr txBox="1"/>
          <p:nvPr/>
        </p:nvSpPr>
        <p:spPr>
          <a:xfrm>
            <a:off x="265495" y="1398221"/>
            <a:ext cx="11148645" cy="19389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Expectations in Year  1 - Parents</a:t>
            </a:r>
            <a:br>
              <a:rPr kumimoji="0" lang="en-GB" sz="6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br>
            <a:endParaRPr kumimoji="0" lang="en-GB" sz="6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00C2C354-4620-49A2-A922-5212A6CA78D8}"/>
              </a:ext>
            </a:extLst>
          </p:cNvPr>
          <p:cNvSpPr txBox="1"/>
          <p:nvPr/>
        </p:nvSpPr>
        <p:spPr>
          <a:xfrm>
            <a:off x="265495" y="2437854"/>
            <a:ext cx="11148645" cy="255454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Let us know if you will be late/medical appointment</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Daily attendance on time for school</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Support your child with reading and homework</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Birthday sweets to be </a:t>
            </a:r>
            <a:r>
              <a:rPr lang="en-GB" sz="4000" dirty="0">
                <a:solidFill>
                  <a:prstClr val="black"/>
                </a:solidFill>
                <a:latin typeface="Letter-join Print" panose="02000503000000020003" pitchFamily="50" charset="0"/>
              </a:rPr>
              <a:t>vegetarian </a:t>
            </a:r>
            <a:endParaRPr kumimoji="0" lang="en-GB" sz="4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descr="Mobirise Website Builder">
            <a:extLst>
              <a:ext uri="{FF2B5EF4-FFF2-40B4-BE49-F238E27FC236}">
                <a16:creationId xmlns:a16="http://schemas.microsoft.com/office/drawing/2014/main" id="{1012B0EB-52E9-4616-9ADF-FE1D78B784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21317" y="358588"/>
            <a:ext cx="1434354" cy="14343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5507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A0B4B37-0F50-472B-93B6-8D3711553653}"/>
              </a:ext>
            </a:extLst>
          </p:cNvPr>
          <p:cNvSpPr txBox="1"/>
          <p:nvPr/>
        </p:nvSpPr>
        <p:spPr>
          <a:xfrm>
            <a:off x="187570" y="349157"/>
            <a:ext cx="10125482"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Expectations in Year  1 - staff</a:t>
            </a:r>
            <a:endParaRPr kumimoji="0" lang="en-GB" sz="6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363657A0-5203-4C71-A0E6-C1E7D614A067}"/>
              </a:ext>
            </a:extLst>
          </p:cNvPr>
          <p:cNvSpPr txBox="1"/>
          <p:nvPr/>
        </p:nvSpPr>
        <p:spPr>
          <a:xfrm>
            <a:off x="726831" y="1951672"/>
            <a:ext cx="10745506" cy="3108543"/>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4000" dirty="0">
                <a:solidFill>
                  <a:prstClr val="black"/>
                </a:solidFill>
                <a:latin typeface="Letter-join Print" panose="02000503000000020003" pitchFamily="50" charset="0"/>
              </a:rPr>
              <a:t>C</a:t>
            </a:r>
            <a:r>
              <a:rPr kumimoji="0" lang="en-GB" sz="4000" b="0" i="0" u="none" strike="noStrike" kern="1200" cap="none" spc="0" normalizeH="0" baseline="0" noProof="0" dirty="0" err="1">
                <a:ln>
                  <a:noFill/>
                </a:ln>
                <a:solidFill>
                  <a:prstClr val="black"/>
                </a:solidFill>
                <a:effectLst/>
                <a:uLnTx/>
                <a:uFillTx/>
                <a:latin typeface="Letter-join Print" panose="02000503000000020003" pitchFamily="50" charset="0"/>
                <a:ea typeface="+mn-ea"/>
                <a:cs typeface="+mn-cs"/>
              </a:rPr>
              <a:t>ommunicate</a:t>
            </a:r>
            <a:r>
              <a:rPr lang="en-GB" sz="4000" dirty="0">
                <a:solidFill>
                  <a:prstClr val="black"/>
                </a:solidFill>
                <a:latin typeface="Letter-join Print" panose="02000503000000020003" pitchFamily="50" charset="0"/>
              </a:rPr>
              <a:t> </a:t>
            </a: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effectively verbally and through </a:t>
            </a:r>
            <a:r>
              <a:rPr kumimoji="0" lang="en-GB" sz="4000" b="0" i="0" u="none" strike="noStrike" kern="1200" cap="none" spc="0" normalizeH="0" baseline="0" noProof="0" dirty="0" err="1">
                <a:ln>
                  <a:noFill/>
                </a:ln>
                <a:solidFill>
                  <a:prstClr val="black"/>
                </a:solidFill>
                <a:effectLst/>
                <a:uLnTx/>
                <a:uFillTx/>
                <a:latin typeface="Letter-join Print" panose="02000503000000020003" pitchFamily="50" charset="0"/>
                <a:ea typeface="+mn-ea"/>
                <a:cs typeface="+mn-cs"/>
              </a:rPr>
              <a:t>Weduc</a:t>
            </a:r>
            <a:endPar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Deliver</a:t>
            </a:r>
            <a:r>
              <a:rPr lang="en-GB" sz="4000" dirty="0">
                <a:solidFill>
                  <a:prstClr val="black"/>
                </a:solidFill>
                <a:latin typeface="Letter-join Print" panose="02000503000000020003" pitchFamily="50" charset="0"/>
              </a:rPr>
              <a:t> </a:t>
            </a: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a varied and stimulating curriculum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4000" dirty="0">
                <a:solidFill>
                  <a:prstClr val="black"/>
                </a:solidFill>
                <a:latin typeface="Letter-join Print" panose="02000503000000020003" pitchFamily="50" charset="0"/>
              </a:rPr>
              <a:t>A</a:t>
            </a:r>
            <a:r>
              <a:rPr kumimoji="0" lang="en-GB" sz="4000" b="0" i="0" u="none" strike="noStrike" kern="1200" cap="none" spc="0" normalizeH="0" baseline="0" noProof="0" dirty="0" err="1">
                <a:ln>
                  <a:noFill/>
                </a:ln>
                <a:solidFill>
                  <a:prstClr val="black"/>
                </a:solidFill>
                <a:effectLst/>
                <a:uLnTx/>
                <a:uFillTx/>
                <a:latin typeface="Letter-join Print" panose="02000503000000020003" pitchFamily="50" charset="0"/>
                <a:ea typeface="+mn-ea"/>
                <a:cs typeface="+mn-cs"/>
              </a:rPr>
              <a:t>dapt</a:t>
            </a: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 the curriculum for your child’s needs where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necessary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descr="Mobirise Website Builder">
            <a:extLst>
              <a:ext uri="{FF2B5EF4-FFF2-40B4-BE49-F238E27FC236}">
                <a16:creationId xmlns:a16="http://schemas.microsoft.com/office/drawing/2014/main" id="{724F8C66-EA5A-443B-AB0A-711F223D42A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13052" y="367087"/>
            <a:ext cx="1515036" cy="151503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EDA59914-C693-4BFA-BEAC-E54CBB8BC34B}"/>
              </a:ext>
            </a:extLst>
          </p:cNvPr>
          <p:cNvPicPr>
            <a:picLocks noChangeAspect="1"/>
          </p:cNvPicPr>
          <p:nvPr/>
        </p:nvPicPr>
        <p:blipFill>
          <a:blip r:embed="rId4"/>
          <a:stretch>
            <a:fillRect/>
          </a:stretch>
        </p:blipFill>
        <p:spPr>
          <a:xfrm>
            <a:off x="11083683" y="2537961"/>
            <a:ext cx="777307" cy="784928"/>
          </a:xfrm>
          <a:prstGeom prst="rect">
            <a:avLst/>
          </a:prstGeom>
        </p:spPr>
      </p:pic>
    </p:spTree>
    <p:extLst>
      <p:ext uri="{BB962C8B-B14F-4D97-AF65-F5344CB8AC3E}">
        <p14:creationId xmlns:p14="http://schemas.microsoft.com/office/powerpoint/2010/main" val="26964055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141AC6-D575-4FC0-A527-C033FF6B8B81}"/>
              </a:ext>
            </a:extLst>
          </p:cNvPr>
          <p:cNvSpPr txBox="1"/>
          <p:nvPr/>
        </p:nvSpPr>
        <p:spPr>
          <a:xfrm>
            <a:off x="216762" y="143531"/>
            <a:ext cx="11758475" cy="470898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Attendance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In school everyday and on time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If absent please report the absence to the office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before the start of the school day on each day of absence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Wolsey Warehouse at the end of each half term</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Half termly hamper draw</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5 mins late poster</a:t>
            </a:r>
          </a:p>
        </p:txBody>
      </p:sp>
      <p:pic>
        <p:nvPicPr>
          <p:cNvPr id="3" name="Picture 2" descr="Mobirise Website Builder">
            <a:extLst>
              <a:ext uri="{FF2B5EF4-FFF2-40B4-BE49-F238E27FC236}">
                <a16:creationId xmlns:a16="http://schemas.microsoft.com/office/drawing/2014/main" id="{AA9A92AD-4525-4FF1-AEB4-B733A4153F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94423" y="331695"/>
            <a:ext cx="1506072" cy="15060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43F4D903-D5BF-47B6-AF8D-CAB43A762BBE}"/>
              </a:ext>
            </a:extLst>
          </p:cNvPr>
          <p:cNvPicPr>
            <a:picLocks noChangeAspect="1"/>
          </p:cNvPicPr>
          <p:nvPr/>
        </p:nvPicPr>
        <p:blipFill>
          <a:blip r:embed="rId4"/>
          <a:stretch>
            <a:fillRect/>
          </a:stretch>
        </p:blipFill>
        <p:spPr>
          <a:xfrm>
            <a:off x="7513077" y="4852512"/>
            <a:ext cx="4267570" cy="1767993"/>
          </a:xfrm>
          <a:prstGeom prst="rect">
            <a:avLst/>
          </a:prstGeom>
        </p:spPr>
      </p:pic>
      <p:pic>
        <p:nvPicPr>
          <p:cNvPr id="7" name="Picture 6">
            <a:extLst>
              <a:ext uri="{FF2B5EF4-FFF2-40B4-BE49-F238E27FC236}">
                <a16:creationId xmlns:a16="http://schemas.microsoft.com/office/drawing/2014/main" id="{2D523D55-2EB9-41E7-972B-D65B9E6BCB97}"/>
              </a:ext>
            </a:extLst>
          </p:cNvPr>
          <p:cNvPicPr>
            <a:picLocks noChangeAspect="1"/>
          </p:cNvPicPr>
          <p:nvPr/>
        </p:nvPicPr>
        <p:blipFill>
          <a:blip r:embed="rId5"/>
          <a:stretch>
            <a:fillRect/>
          </a:stretch>
        </p:blipFill>
        <p:spPr>
          <a:xfrm>
            <a:off x="532836" y="4672315"/>
            <a:ext cx="5769352" cy="1913702"/>
          </a:xfrm>
          <a:prstGeom prst="rect">
            <a:avLst/>
          </a:prstGeom>
        </p:spPr>
      </p:pic>
    </p:spTree>
    <p:extLst>
      <p:ext uri="{BB962C8B-B14F-4D97-AF65-F5344CB8AC3E}">
        <p14:creationId xmlns:p14="http://schemas.microsoft.com/office/powerpoint/2010/main" val="10918186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A8F7D3C-A296-45D8-BD58-3FA3200D8688}"/>
              </a:ext>
            </a:extLst>
          </p:cNvPr>
          <p:cNvSpPr txBox="1"/>
          <p:nvPr/>
        </p:nvSpPr>
        <p:spPr>
          <a:xfrm>
            <a:off x="300566" y="206189"/>
            <a:ext cx="11590868" cy="470898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Mental health:</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Ensuring our children, their families and our staff have good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mental health is one of our highest priorities as a school.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Children have a daily mental health check-in using a personalised lollipop person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If ever you, or your child, needs support in this area, please speak to your child’s class teacher, our SEND CO Mrs Cooper-Marsh or Mrs Green, who is our Wellbeing Lead. </a:t>
            </a:r>
            <a:endParaRPr kumimoji="0" lang="en-GB" sz="3600" b="1"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p:txBody>
      </p:sp>
      <p:pic>
        <p:nvPicPr>
          <p:cNvPr id="4" name="Picture 3">
            <a:extLst>
              <a:ext uri="{FF2B5EF4-FFF2-40B4-BE49-F238E27FC236}">
                <a16:creationId xmlns:a16="http://schemas.microsoft.com/office/drawing/2014/main" id="{E90B7DF4-FD19-4325-8E4A-ABD49C263DB0}"/>
              </a:ext>
            </a:extLst>
          </p:cNvPr>
          <p:cNvPicPr>
            <a:picLocks noChangeAspect="1"/>
          </p:cNvPicPr>
          <p:nvPr/>
        </p:nvPicPr>
        <p:blipFill>
          <a:blip r:embed="rId3"/>
          <a:stretch>
            <a:fillRect/>
          </a:stretch>
        </p:blipFill>
        <p:spPr>
          <a:xfrm>
            <a:off x="2716305" y="4915170"/>
            <a:ext cx="6096000" cy="1739507"/>
          </a:xfrm>
          <a:prstGeom prst="rect">
            <a:avLst/>
          </a:prstGeom>
        </p:spPr>
      </p:pic>
      <p:pic>
        <p:nvPicPr>
          <p:cNvPr id="7" name="Picture 6" descr="Mobirise Website Builder">
            <a:extLst>
              <a:ext uri="{FF2B5EF4-FFF2-40B4-BE49-F238E27FC236}">
                <a16:creationId xmlns:a16="http://schemas.microsoft.com/office/drawing/2014/main" id="{4ACC4B26-C9E0-4E2A-82E1-2D744D0C3BA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97104" y="277906"/>
            <a:ext cx="1694330" cy="1694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305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86B194-1D3C-4E65-8B81-19F4C5FD4CB8}"/>
              </a:ext>
            </a:extLst>
          </p:cNvPr>
          <p:cNvSpPr txBox="1"/>
          <p:nvPr/>
        </p:nvSpPr>
        <p:spPr>
          <a:xfrm>
            <a:off x="312264" y="739242"/>
            <a:ext cx="6163162" cy="286232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Assessment</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1"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Termly assessments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1"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Phonics screening </a:t>
            </a:r>
            <a:r>
              <a:rPr lang="en-GB" sz="4000" b="1" dirty="0">
                <a:solidFill>
                  <a:prstClr val="black"/>
                </a:solidFill>
                <a:latin typeface="Letter-join Print" panose="02000503000000020003" pitchFamily="50" charset="0"/>
              </a:rPr>
              <a:t>in June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4000" b="1"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p:txBody>
      </p:sp>
      <p:pic>
        <p:nvPicPr>
          <p:cNvPr id="3" name="Picture 2" descr="Mobirise Website Builder">
            <a:extLst>
              <a:ext uri="{FF2B5EF4-FFF2-40B4-BE49-F238E27FC236}">
                <a16:creationId xmlns:a16="http://schemas.microsoft.com/office/drawing/2014/main" id="{5B1BB899-80CD-47C1-87A2-C74A5FF2935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99054" y="457199"/>
            <a:ext cx="1793631" cy="1793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03326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birise Website Builder">
            <a:extLst>
              <a:ext uri="{FF2B5EF4-FFF2-40B4-BE49-F238E27FC236}">
                <a16:creationId xmlns:a16="http://schemas.microsoft.com/office/drawing/2014/main" id="{44BD0744-CA96-4234-9A25-AFCFD2DDF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42432" y="137226"/>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2D90811-70F9-42AA-9DE9-10D3D3228FED}"/>
              </a:ext>
            </a:extLst>
          </p:cNvPr>
          <p:cNvSpPr txBox="1"/>
          <p:nvPr/>
        </p:nvSpPr>
        <p:spPr>
          <a:xfrm>
            <a:off x="312271" y="293656"/>
            <a:ext cx="9641550" cy="507831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Reading</a:t>
            </a:r>
            <a:r>
              <a:rPr kumimoji="0" lang="en-GB" sz="44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 </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daily reading at home aim for </a:t>
            </a:r>
            <a:r>
              <a:rPr lang="en-GB" sz="4400" dirty="0">
                <a:solidFill>
                  <a:prstClr val="black"/>
                </a:solidFill>
                <a:latin typeface="Letter-join Print" panose="02000503000000020003" pitchFamily="50" charset="0"/>
              </a:rPr>
              <a:t>10 </a:t>
            </a: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minutes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Read a variety of things, reading book,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magazine, comic, recipes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Reading book to be in school everyday</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Lost reading books will be charged</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4400" b="1" i="0" u="sng"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endParaRPr>
          </a:p>
        </p:txBody>
      </p:sp>
    </p:spTree>
    <p:extLst>
      <p:ext uri="{BB962C8B-B14F-4D97-AF65-F5344CB8AC3E}">
        <p14:creationId xmlns:p14="http://schemas.microsoft.com/office/powerpoint/2010/main" val="31927321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birise Website Builder">
            <a:extLst>
              <a:ext uri="{FF2B5EF4-FFF2-40B4-BE49-F238E27FC236}">
                <a16:creationId xmlns:a16="http://schemas.microsoft.com/office/drawing/2014/main" id="{44BD0744-CA96-4234-9A25-AFCFD2DDF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81067" y="318769"/>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8232DCA-CA38-4D51-9210-68C69D767BDF}"/>
              </a:ext>
            </a:extLst>
          </p:cNvPr>
          <p:cNvSpPr txBox="1"/>
          <p:nvPr/>
        </p:nvSpPr>
        <p:spPr>
          <a:xfrm>
            <a:off x="797859" y="352922"/>
            <a:ext cx="9790694" cy="618630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Writing</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Encourage them to write at home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shopping lists, thank you notes, diaries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Spaces between words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Practise weekly spellings together, </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Focusing on phonics – sounding words out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and breaking them up</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Handwriting – forming their letters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4400" dirty="0">
                <a:solidFill>
                  <a:prstClr val="black"/>
                </a:solidFill>
                <a:latin typeface="Letter-join Print" panose="02000503000000020003" pitchFamily="50" charset="0"/>
              </a:rPr>
              <a:t>c</a:t>
            </a:r>
            <a:r>
              <a:rPr kumimoji="0" lang="en-GB" sz="4400" b="0" i="0" u="none" strike="noStrike" kern="1200" cap="none" spc="0" normalizeH="0" baseline="0" noProof="0" dirty="0" err="1">
                <a:ln>
                  <a:noFill/>
                </a:ln>
                <a:solidFill>
                  <a:prstClr val="black"/>
                </a:solidFill>
                <a:effectLst/>
                <a:uLnTx/>
                <a:uFillTx/>
                <a:latin typeface="Letter-join Print" panose="02000503000000020003" pitchFamily="50" charset="0"/>
                <a:ea typeface="+mn-ea"/>
                <a:cs typeface="+mn-cs"/>
              </a:rPr>
              <a:t>orrectly</a:t>
            </a:r>
            <a:r>
              <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 letters sitting on the line</a:t>
            </a:r>
          </a:p>
        </p:txBody>
      </p:sp>
    </p:spTree>
    <p:extLst>
      <p:ext uri="{BB962C8B-B14F-4D97-AF65-F5344CB8AC3E}">
        <p14:creationId xmlns:p14="http://schemas.microsoft.com/office/powerpoint/2010/main" val="3514311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Mobirise Website Builder">
            <a:extLst>
              <a:ext uri="{FF2B5EF4-FFF2-40B4-BE49-F238E27FC236}">
                <a16:creationId xmlns:a16="http://schemas.microsoft.com/office/drawing/2014/main" id="{44BD0744-CA96-4234-9A25-AFCFD2DDF6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0032" y="352922"/>
            <a:ext cx="1970274" cy="197027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C47D4B0-C606-4B8C-8A2B-359A7B73C6F8}"/>
              </a:ext>
            </a:extLst>
          </p:cNvPr>
          <p:cNvSpPr txBox="1"/>
          <p:nvPr/>
        </p:nvSpPr>
        <p:spPr>
          <a:xfrm>
            <a:off x="797859" y="352922"/>
            <a:ext cx="9103005" cy="754052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Maths </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Knowing numbers to 100.</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200" dirty="0">
                <a:solidFill>
                  <a:prstClr val="black"/>
                </a:solidFill>
                <a:latin typeface="Letter-join Print" panose="02000503000000020003" pitchFamily="50" charset="0"/>
              </a:rPr>
              <a:t>Addition and subtraction</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200" dirty="0">
                <a:solidFill>
                  <a:prstClr val="black"/>
                </a:solidFill>
                <a:latin typeface="Letter-join Print" panose="02000503000000020003" pitchFamily="50" charset="0"/>
              </a:rPr>
              <a:t>Number bonds to 20 </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Multiplication 2,5,10s </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Fractions </a:t>
            </a:r>
            <a:r>
              <a:rPr lang="en-GB" sz="3200" dirty="0">
                <a:solidFill>
                  <a:prstClr val="black"/>
                </a:solidFill>
                <a:latin typeface="Letter-join Print" panose="02000503000000020003" pitchFamily="50" charset="0"/>
              </a:rPr>
              <a:t>½ and ¼ </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2D and </a:t>
            </a:r>
            <a:r>
              <a:rPr lang="en-GB" sz="3200" dirty="0">
                <a:solidFill>
                  <a:prstClr val="black"/>
                </a:solidFill>
                <a:latin typeface="Letter-join Print" panose="02000503000000020003" pitchFamily="50" charset="0"/>
              </a:rPr>
              <a:t>3D shapes</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Measure – length, height, mass, volume and capacity </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200" dirty="0">
                <a:solidFill>
                  <a:prstClr val="black"/>
                </a:solidFill>
                <a:latin typeface="Letter-join Print" panose="02000503000000020003" pitchFamily="50" charset="0"/>
              </a:rPr>
              <a:t>Time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Money</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3200" dirty="0">
                <a:solidFill>
                  <a:prstClr val="black"/>
                </a:solidFill>
                <a:latin typeface="Letter-join Print" panose="02000503000000020003" pitchFamily="50" charset="0"/>
              </a:rPr>
              <a:t>Number formation</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Place value</a:t>
            </a:r>
          </a:p>
          <a:p>
            <a:pPr marL="571500" marR="0" lvl="0" indent="-5715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44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4400" b="1" i="0" u="sng"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endParaRPr>
          </a:p>
        </p:txBody>
      </p:sp>
    </p:spTree>
    <p:extLst>
      <p:ext uri="{BB962C8B-B14F-4D97-AF65-F5344CB8AC3E}">
        <p14:creationId xmlns:p14="http://schemas.microsoft.com/office/powerpoint/2010/main" val="14923732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76026F-5060-4175-823A-031DEB77C329}"/>
              </a:ext>
            </a:extLst>
          </p:cNvPr>
          <p:cNvSpPr txBox="1"/>
          <p:nvPr/>
        </p:nvSpPr>
        <p:spPr>
          <a:xfrm>
            <a:off x="1219200" y="1312333"/>
            <a:ext cx="4184031" cy="3447098"/>
          </a:xfrm>
          <a:prstGeom prst="rect">
            <a:avLst/>
          </a:prstGeom>
          <a:noFill/>
        </p:spPr>
        <p:txBody>
          <a:bodyPr wrap="non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Website class page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err="1">
                <a:ln>
                  <a:noFill/>
                </a:ln>
                <a:solidFill>
                  <a:prstClr val="black"/>
                </a:solidFill>
                <a:effectLst/>
                <a:uLnTx/>
                <a:uFillTx/>
                <a:latin typeface="Letter-join Print" panose="02000503000000020003" pitchFamily="50" charset="0"/>
                <a:ea typeface="+mn-ea"/>
                <a:cs typeface="+mn-cs"/>
              </a:rPr>
              <a:t>Weduc</a:t>
            </a:r>
            <a:endPar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descr="Mobirise Website Builder">
            <a:extLst>
              <a:ext uri="{FF2B5EF4-FFF2-40B4-BE49-F238E27FC236}">
                <a16:creationId xmlns:a16="http://schemas.microsoft.com/office/drawing/2014/main" id="{30B89CA1-4C23-4AE3-998B-600C6C1D681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6926" y="327196"/>
            <a:ext cx="1970274" cy="197027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ach More Parents by Weduc - Apps on ...">
            <a:extLst>
              <a:ext uri="{FF2B5EF4-FFF2-40B4-BE49-F238E27FC236}">
                <a16:creationId xmlns:a16="http://schemas.microsoft.com/office/drawing/2014/main" id="{FCBEB25C-9CB6-44E8-9847-962EDA9539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75" y="2928116"/>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CB493319-504E-46E7-944B-ACFECB6336C8}"/>
              </a:ext>
            </a:extLst>
          </p:cNvPr>
          <p:cNvSpPr txBox="1"/>
          <p:nvPr/>
        </p:nvSpPr>
        <p:spPr>
          <a:xfrm>
            <a:off x="385482" y="235692"/>
            <a:ext cx="4088170"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Information </a:t>
            </a:r>
          </a:p>
        </p:txBody>
      </p:sp>
      <p:pic>
        <p:nvPicPr>
          <p:cNvPr id="6" name="Picture 5">
            <a:extLst>
              <a:ext uri="{FF2B5EF4-FFF2-40B4-BE49-F238E27FC236}">
                <a16:creationId xmlns:a16="http://schemas.microsoft.com/office/drawing/2014/main" id="{8BC945A2-7B18-4D8B-A1B7-269CE7EF0CEF}"/>
              </a:ext>
            </a:extLst>
          </p:cNvPr>
          <p:cNvPicPr>
            <a:picLocks noChangeAspect="1"/>
          </p:cNvPicPr>
          <p:nvPr/>
        </p:nvPicPr>
        <p:blipFill>
          <a:blip r:embed="rId5"/>
          <a:stretch>
            <a:fillRect/>
          </a:stretch>
        </p:blipFill>
        <p:spPr>
          <a:xfrm>
            <a:off x="5650964" y="447833"/>
            <a:ext cx="4018228" cy="1970274"/>
          </a:xfrm>
          <a:prstGeom prst="rect">
            <a:avLst/>
          </a:prstGeom>
        </p:spPr>
      </p:pic>
    </p:spTree>
    <p:extLst>
      <p:ext uri="{BB962C8B-B14F-4D97-AF65-F5344CB8AC3E}">
        <p14:creationId xmlns:p14="http://schemas.microsoft.com/office/powerpoint/2010/main" val="65206456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065DFF-B69D-4DBD-954F-8B2E82FAEF64}"/>
              </a:ext>
            </a:extLst>
          </p:cNvPr>
          <p:cNvSpPr txBox="1"/>
          <p:nvPr/>
        </p:nvSpPr>
        <p:spPr>
          <a:xfrm>
            <a:off x="357554" y="351040"/>
            <a:ext cx="7543540" cy="498598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Special events in year 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Family days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Church visit at Christmas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Sports day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Charity events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4000" dirty="0">
                <a:solidFill>
                  <a:prstClr val="black"/>
                </a:solidFill>
                <a:latin typeface="Letter-join Print" panose="02000503000000020003" pitchFamily="50" charset="0"/>
              </a:rPr>
              <a:t>Class chicks – Spring term</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Local walks</a:t>
            </a:r>
          </a:p>
        </p:txBody>
      </p:sp>
      <p:pic>
        <p:nvPicPr>
          <p:cNvPr id="3" name="Picture 2" descr="Mobirise Website Builder">
            <a:extLst>
              <a:ext uri="{FF2B5EF4-FFF2-40B4-BE49-F238E27FC236}">
                <a16:creationId xmlns:a16="http://schemas.microsoft.com/office/drawing/2014/main" id="{3AB2108E-DF86-49DD-8E5D-D91A46D2ED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70715" y="226873"/>
            <a:ext cx="1970274" cy="1970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4727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AE409C-2E29-4790-A607-0964FACCF298}"/>
              </a:ext>
            </a:extLst>
          </p:cNvPr>
          <p:cNvSpPr txBox="1"/>
          <p:nvPr/>
        </p:nvSpPr>
        <p:spPr>
          <a:xfrm>
            <a:off x="305298" y="255775"/>
            <a:ext cx="3593612" cy="80021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Example homework grid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descr="Mobirise Website Builder">
            <a:extLst>
              <a:ext uri="{FF2B5EF4-FFF2-40B4-BE49-F238E27FC236}">
                <a16:creationId xmlns:a16="http://schemas.microsoft.com/office/drawing/2014/main" id="{83B996E6-D229-4580-8A6C-6DEC26F979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88094" y="255775"/>
            <a:ext cx="1298608" cy="12986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84820D7B-9206-44F0-8AC9-EE7E0E807C67}"/>
              </a:ext>
            </a:extLst>
          </p:cNvPr>
          <p:cNvPicPr>
            <a:picLocks noChangeAspect="1"/>
          </p:cNvPicPr>
          <p:nvPr/>
        </p:nvPicPr>
        <p:blipFill>
          <a:blip r:embed="rId4"/>
          <a:stretch>
            <a:fillRect/>
          </a:stretch>
        </p:blipFill>
        <p:spPr>
          <a:xfrm>
            <a:off x="502023" y="1055994"/>
            <a:ext cx="9592235" cy="5296989"/>
          </a:xfrm>
          <a:prstGeom prst="rect">
            <a:avLst/>
          </a:prstGeom>
        </p:spPr>
      </p:pic>
      <p:sp>
        <p:nvSpPr>
          <p:cNvPr id="7" name="TextBox 6">
            <a:extLst>
              <a:ext uri="{FF2B5EF4-FFF2-40B4-BE49-F238E27FC236}">
                <a16:creationId xmlns:a16="http://schemas.microsoft.com/office/drawing/2014/main" id="{193AEBFA-319E-44FA-8D23-0D6F76DE5F08}"/>
              </a:ext>
            </a:extLst>
          </p:cNvPr>
          <p:cNvSpPr txBox="1"/>
          <p:nvPr/>
        </p:nvSpPr>
        <p:spPr>
          <a:xfrm>
            <a:off x="7261412" y="381859"/>
            <a:ext cx="3168496" cy="523220"/>
          </a:xfrm>
          <a:prstGeom prst="rect">
            <a:avLst/>
          </a:prstGeom>
          <a:solidFill>
            <a:srgbClr val="CCCCFF"/>
          </a:solidFill>
          <a:ln>
            <a:solidFill>
              <a:schemeClr val="tx1"/>
            </a:solidFill>
          </a:ln>
        </p:spPr>
        <p:txBody>
          <a:bodyPr wrap="none" rtlCol="0">
            <a:spAutoFit/>
          </a:bodyPr>
          <a:lstStyle/>
          <a:p>
            <a:r>
              <a:rPr lang="en-GB" sz="2800" dirty="0">
                <a:latin typeface="Letter-join Print" panose="02000503000000020003" pitchFamily="50" charset="0"/>
              </a:rPr>
              <a:t>Weekly spellings given</a:t>
            </a:r>
          </a:p>
        </p:txBody>
      </p:sp>
    </p:spTree>
    <p:extLst>
      <p:ext uri="{BB962C8B-B14F-4D97-AF65-F5344CB8AC3E}">
        <p14:creationId xmlns:p14="http://schemas.microsoft.com/office/powerpoint/2010/main" val="7821498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8DC90A-F2E4-4E1E-B43F-BC3FFC446EEF}"/>
              </a:ext>
            </a:extLst>
          </p:cNvPr>
          <p:cNvSpPr txBox="1"/>
          <p:nvPr/>
        </p:nvSpPr>
        <p:spPr>
          <a:xfrm>
            <a:off x="293346" y="137226"/>
            <a:ext cx="11719360" cy="707886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Things to do over the summer holiday with your child</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Cooking</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Shopping lists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Tying shoe laces (Velcro shoes)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Dressing themselves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Doing up zips on coats and buttons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Play I spy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4000" b="0" i="0" u="none"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Cutting with scissors and sticking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descr="Mobirise Website Builder">
            <a:extLst>
              <a:ext uri="{FF2B5EF4-FFF2-40B4-BE49-F238E27FC236}">
                <a16:creationId xmlns:a16="http://schemas.microsoft.com/office/drawing/2014/main" id="{AB4E7D84-50E4-46A0-9667-4E297A63CAA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13556" y="280662"/>
            <a:ext cx="1619856" cy="16198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20394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AE409C-2E29-4790-A607-0964FACCF298}"/>
              </a:ext>
            </a:extLst>
          </p:cNvPr>
          <p:cNvSpPr txBox="1"/>
          <p:nvPr/>
        </p:nvSpPr>
        <p:spPr>
          <a:xfrm>
            <a:off x="3658098" y="2782669"/>
            <a:ext cx="4478727" cy="129266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1" i="0" u="sng" strike="noStrike" kern="1200" cap="none" spc="0" normalizeH="0" baseline="0" noProof="0" dirty="0">
                <a:ln>
                  <a:noFill/>
                </a:ln>
                <a:solidFill>
                  <a:prstClr val="black"/>
                </a:solidFill>
                <a:effectLst/>
                <a:uLnTx/>
                <a:uFillTx/>
                <a:latin typeface="Letter-join Print" panose="02000503000000020003" pitchFamily="50" charset="0"/>
                <a:ea typeface="+mn-ea"/>
                <a:cs typeface="+mn-cs"/>
              </a:rPr>
              <a:t>Any questions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descr="Mobirise Website Builder">
            <a:extLst>
              <a:ext uri="{FF2B5EF4-FFF2-40B4-BE49-F238E27FC236}">
                <a16:creationId xmlns:a16="http://schemas.microsoft.com/office/drawing/2014/main" id="{3D5742E7-BCD8-4CF6-80EA-3C9C2C0F91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8997" y="424097"/>
            <a:ext cx="1970274" cy="1970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4804700"/>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505046"/>
      </a:dk2>
      <a:lt2>
        <a:srgbClr val="EEECE1"/>
      </a:lt2>
      <a:accent1>
        <a:srgbClr val="DF5327"/>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63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446C221D-F63F-4DD8-B509-CFE168687BF2}"/>
    </a:ext>
  </a:extLst>
</a:theme>
</file>

<file path=ppt/theme/theme2.xml><?xml version="1.0" encoding="utf-8"?>
<a:theme xmlns:a="http://schemas.openxmlformats.org/drawingml/2006/main" name="Powerpoint Recruitmen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TM03457444[[fn=Basis]]</Template>
  <TotalTime>105</TotalTime>
  <Words>893</Words>
  <Application>Microsoft Office PowerPoint</Application>
  <PresentationFormat>Widescreen</PresentationFormat>
  <Paragraphs>212</Paragraphs>
  <Slides>29</Slides>
  <Notes>29</Notes>
  <HiddenSlides>0</HiddenSlides>
  <MMClips>1</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29</vt:i4>
      </vt:variant>
    </vt:vector>
  </HeadingPairs>
  <TitlesOfParts>
    <vt:vector size="39" baseType="lpstr">
      <vt:lpstr>Arial</vt:lpstr>
      <vt:lpstr>Arial Rounded MT Bold</vt:lpstr>
      <vt:lpstr>Calibri</vt:lpstr>
      <vt:lpstr>Corbel</vt:lpstr>
      <vt:lpstr>Letter-join Print</vt:lpstr>
      <vt:lpstr>Letter-join Print Plus 1</vt:lpstr>
      <vt:lpstr>Ubuntu Bold</vt:lpstr>
      <vt:lpstr>Basis</vt:lpstr>
      <vt:lpstr>Powerpoint Recruitment template</vt:lpstr>
      <vt:lpstr>Custom Design</vt:lpstr>
      <vt:lpstr>PowerPoint Presentation</vt:lpstr>
      <vt:lpstr>PowerPoint Presentation</vt:lpstr>
      <vt:lpstr>Welcome to the  Mental Health Support Team! </vt:lpstr>
      <vt:lpstr>Introduction </vt:lpstr>
      <vt:lpstr>We ALL have mental health Mental Health affects our... </vt:lpstr>
      <vt:lpstr>What are some of the mental health challenges we work with? </vt:lpstr>
      <vt:lpstr>PowerPoint Presentation</vt:lpstr>
      <vt:lpstr>How can I get support from the Mental Health Support Team? </vt:lpstr>
      <vt:lpstr>PowerPoint Presentation</vt:lpstr>
      <vt:lpstr>Questions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Courtney Barden</dc:creator>
  <cp:lastModifiedBy>Bridgette Collins</cp:lastModifiedBy>
  <cp:revision>9</cp:revision>
  <dcterms:created xsi:type="dcterms:W3CDTF">2026-06-11T18:54:32Z</dcterms:created>
  <dcterms:modified xsi:type="dcterms:W3CDTF">2026-06-24T21:01:20Z</dcterms:modified>
</cp:coreProperties>
</file>