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78" d="100"/>
          <a:sy n="78" d="100"/>
        </p:scale>
        <p:origin x="77" y="5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F8123F-E267-49FA-8898-D945EDF7AA8D}"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4268892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F8123F-E267-49FA-8898-D945EDF7AA8D}"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846440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FF8123F-E267-49FA-8898-D945EDF7AA8D}"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980566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FF8123F-E267-49FA-8898-D945EDF7AA8D}"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200790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FF8123F-E267-49FA-8898-D945EDF7AA8D}" type="datetimeFigureOut">
              <a:rPr lang="en-GB" smtClean="0"/>
              <a:t>03/02/2022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3869950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FF8123F-E267-49FA-8898-D945EDF7AA8D}" type="datetimeFigureOut">
              <a:rPr lang="en-GB" smtClean="0"/>
              <a:t>03/02/2022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391329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F8123F-E267-49FA-8898-D945EDF7AA8D}" type="datetimeFigureOut">
              <a:rPr lang="en-GB" smtClean="0"/>
              <a:t>03/02/2022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3824635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FF8123F-E267-49FA-8898-D945EDF7AA8D}"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23968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FF8123F-E267-49FA-8898-D945EDF7AA8D}" type="datetimeFigureOut">
              <a:rPr lang="en-GB" smtClean="0"/>
              <a:t>03/02/2022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3510178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F8123F-E267-49FA-8898-D945EDF7AA8D}"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266798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FF8123F-E267-49FA-8898-D945EDF7AA8D}" type="datetimeFigureOut">
              <a:rPr lang="en-GB" smtClean="0"/>
              <a:t>03/02/2022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27712F-FD6A-463A-998A-F5A1BA24EADA}" type="slidenum">
              <a:rPr lang="en-GB" smtClean="0"/>
              <a:t>‹#›</a:t>
            </a:fld>
            <a:endParaRPr lang="en-GB"/>
          </a:p>
        </p:txBody>
      </p:sp>
    </p:spTree>
    <p:extLst>
      <p:ext uri="{BB962C8B-B14F-4D97-AF65-F5344CB8AC3E}">
        <p14:creationId xmlns:p14="http://schemas.microsoft.com/office/powerpoint/2010/main" val="291448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F8123F-E267-49FA-8898-D945EDF7AA8D}" type="datetimeFigureOut">
              <a:rPr lang="en-GB" smtClean="0"/>
              <a:t>03/02/2022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7712F-FD6A-463A-998A-F5A1BA24EADA}" type="slidenum">
              <a:rPr lang="en-GB" smtClean="0"/>
              <a:t>‹#›</a:t>
            </a:fld>
            <a:endParaRPr lang="en-GB"/>
          </a:p>
        </p:txBody>
      </p:sp>
    </p:spTree>
    <p:extLst>
      <p:ext uri="{BB962C8B-B14F-4D97-AF65-F5344CB8AC3E}">
        <p14:creationId xmlns:p14="http://schemas.microsoft.com/office/powerpoint/2010/main" val="2113450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00434" y="69568"/>
            <a:ext cx="1774090" cy="3188484"/>
          </a:xfrm>
          <a:prstGeom prst="rect">
            <a:avLst/>
          </a:prstGeom>
        </p:spPr>
      </p:pic>
      <p:sp>
        <p:nvSpPr>
          <p:cNvPr id="7" name="Rectangle 6"/>
          <p:cNvSpPr/>
          <p:nvPr/>
        </p:nvSpPr>
        <p:spPr>
          <a:xfrm>
            <a:off x="6245227" y="3477225"/>
            <a:ext cx="4090672"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I am in </a:t>
            </a:r>
            <a:r>
              <a:rPr lang="en-US" sz="5400" b="0" cap="none" spc="0" dirty="0" smtClean="0">
                <a:ln w="0"/>
                <a:solidFill>
                  <a:schemeClr val="tx1"/>
                </a:solidFill>
                <a:effectLst>
                  <a:outerShdw blurRad="38100" dist="19050" dir="2700000" algn="tl" rotWithShape="0">
                    <a:schemeClr val="dk1">
                      <a:alpha val="40000"/>
                    </a:schemeClr>
                  </a:outerShdw>
                </a:effectLst>
              </a:rPr>
              <a:t>Kenya.</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8" name="Rectangle 7"/>
          <p:cNvSpPr/>
          <p:nvPr/>
        </p:nvSpPr>
        <p:spPr>
          <a:xfrm>
            <a:off x="3253840" y="5440191"/>
            <a:ext cx="5093189"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Kenya </a:t>
            </a:r>
            <a:r>
              <a:rPr lang="en-US" sz="5400" b="0" cap="none" spc="0" dirty="0" smtClean="0">
                <a:ln w="0"/>
                <a:solidFill>
                  <a:schemeClr val="tx1"/>
                </a:solidFill>
                <a:effectLst>
                  <a:outerShdw blurRad="38100" dist="19050" dir="2700000" algn="tl" rotWithShape="0">
                    <a:schemeClr val="dk1">
                      <a:alpha val="40000"/>
                    </a:schemeClr>
                  </a:outerShdw>
                </a:effectLst>
              </a:rPr>
              <a:t>is in </a:t>
            </a:r>
            <a:r>
              <a:rPr lang="en-US" sz="5400" b="0" cap="none" spc="0" dirty="0" smtClean="0">
                <a:ln w="0"/>
                <a:solidFill>
                  <a:schemeClr val="tx1"/>
                </a:solidFill>
                <a:effectLst>
                  <a:outerShdw blurRad="38100" dist="19050" dir="2700000" algn="tl" rotWithShape="0">
                    <a:schemeClr val="dk1">
                      <a:alpha val="40000"/>
                    </a:schemeClr>
                  </a:outerShdw>
                </a:effectLst>
              </a:rPr>
              <a:t>Africa.</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9" name="Picture 8"/>
          <p:cNvPicPr>
            <a:picLocks noChangeAspect="1"/>
          </p:cNvPicPr>
          <p:nvPr/>
        </p:nvPicPr>
        <p:blipFill>
          <a:blip r:embed="rId3"/>
          <a:stretch>
            <a:fillRect/>
          </a:stretch>
        </p:blipFill>
        <p:spPr>
          <a:xfrm>
            <a:off x="7875685" y="199214"/>
            <a:ext cx="3613950" cy="3366111"/>
          </a:xfrm>
          <a:prstGeom prst="rect">
            <a:avLst/>
          </a:prstGeom>
        </p:spPr>
      </p:pic>
      <p:pic>
        <p:nvPicPr>
          <p:cNvPr id="10" name="Picture 9"/>
          <p:cNvPicPr>
            <a:picLocks noChangeAspect="1"/>
          </p:cNvPicPr>
          <p:nvPr/>
        </p:nvPicPr>
        <p:blipFill>
          <a:blip r:embed="rId4"/>
          <a:stretch>
            <a:fillRect/>
          </a:stretch>
        </p:blipFill>
        <p:spPr>
          <a:xfrm>
            <a:off x="140316" y="963118"/>
            <a:ext cx="5509537" cy="3305722"/>
          </a:xfrm>
          <a:prstGeom prst="rect">
            <a:avLst/>
          </a:prstGeom>
        </p:spPr>
      </p:pic>
      <p:cxnSp>
        <p:nvCxnSpPr>
          <p:cNvPr id="6" name="Straight Arrow Connector 5"/>
          <p:cNvCxnSpPr/>
          <p:nvPr/>
        </p:nvCxnSpPr>
        <p:spPr>
          <a:xfrm flipH="1">
            <a:off x="3307743" y="1848512"/>
            <a:ext cx="2623930" cy="7674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1465214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sp>
        <p:nvSpPr>
          <p:cNvPr id="5" name="Rectangle 4"/>
          <p:cNvSpPr/>
          <p:nvPr/>
        </p:nvSpPr>
        <p:spPr>
          <a:xfrm>
            <a:off x="468138" y="5349875"/>
            <a:ext cx="10199861" cy="1015663"/>
          </a:xfrm>
          <a:prstGeom prst="rect">
            <a:avLst/>
          </a:prstGeom>
          <a:noFill/>
        </p:spPr>
        <p:txBody>
          <a:bodyPr wrap="square" lIns="91440" tIns="45720" rIns="91440" bIns="45720">
            <a:spAutoFit/>
          </a:bodyPr>
          <a:lstStyle/>
          <a:p>
            <a:pPr algn="ctr"/>
            <a:r>
              <a:rPr lang="en-US" sz="2000" b="0" cap="none" spc="0" dirty="0" smtClean="0">
                <a:ln w="0"/>
                <a:solidFill>
                  <a:schemeClr val="tx1"/>
                </a:solidFill>
                <a:effectLst>
                  <a:outerShdw blurRad="38100" dist="19050" dir="2700000" algn="tl" rotWithShape="0">
                    <a:schemeClr val="dk1">
                      <a:alpha val="40000"/>
                    </a:schemeClr>
                  </a:outerShdw>
                </a:effectLst>
              </a:rPr>
              <a:t>Here I am in the </a:t>
            </a:r>
            <a:r>
              <a:rPr lang="en-US" sz="2000" b="0" cap="none" spc="0" dirty="0" smtClean="0">
                <a:ln w="0"/>
                <a:solidFill>
                  <a:schemeClr val="tx1"/>
                </a:solidFill>
                <a:effectLst>
                  <a:outerShdw blurRad="38100" dist="19050" dir="2700000" algn="tl" rotWithShape="0">
                    <a:schemeClr val="dk1">
                      <a:alpha val="40000"/>
                    </a:schemeClr>
                  </a:outerShdw>
                </a:effectLst>
              </a:rPr>
              <a:t>nature reserve.  It is amazing and I saw an actual giraffe walking past me whilst </a:t>
            </a:r>
          </a:p>
          <a:p>
            <a:pPr algn="ctr"/>
            <a:r>
              <a:rPr lang="en-US" sz="2000" dirty="0" smtClean="0">
                <a:ln w="0"/>
                <a:effectLst>
                  <a:outerShdw blurRad="38100" dist="19050" dir="2700000" algn="tl" rotWithShape="0">
                    <a:schemeClr val="dk1">
                      <a:alpha val="40000"/>
                    </a:schemeClr>
                  </a:outerShdw>
                </a:effectLst>
              </a:rPr>
              <a:t>I was out for my morning walk. Did you know that giraffes have black tongues that feel really rough when they lick you?</a:t>
            </a:r>
            <a:endParaRPr lang="en-US" sz="2000" b="0" cap="none" spc="0" dirty="0">
              <a:ln w="0"/>
              <a:solidFill>
                <a:schemeClr val="tx1"/>
              </a:solidFill>
              <a:effectLst>
                <a:outerShdw blurRad="38100" dist="19050" dir="2700000" algn="tl" rotWithShape="0">
                  <a:schemeClr val="dk1">
                    <a:alpha val="40000"/>
                  </a:schemeClr>
                </a:outerShdw>
              </a:effectLst>
            </a:endParaRPr>
          </a:p>
        </p:txBody>
      </p:sp>
      <p:pic>
        <p:nvPicPr>
          <p:cNvPr id="6" name="Picture 5"/>
          <p:cNvPicPr>
            <a:picLocks noChangeAspect="1"/>
          </p:cNvPicPr>
          <p:nvPr/>
        </p:nvPicPr>
        <p:blipFill>
          <a:blip r:embed="rId2"/>
          <a:stretch>
            <a:fillRect/>
          </a:stretch>
        </p:blipFill>
        <p:spPr>
          <a:xfrm>
            <a:off x="2408905" y="1122363"/>
            <a:ext cx="7148052" cy="4096260"/>
          </a:xfrm>
          <a:prstGeom prst="rect">
            <a:avLst/>
          </a:prstGeom>
        </p:spPr>
      </p:pic>
    </p:spTree>
    <p:extLst>
      <p:ext uri="{BB962C8B-B14F-4D97-AF65-F5344CB8AC3E}">
        <p14:creationId xmlns:p14="http://schemas.microsoft.com/office/powerpoint/2010/main" val="20825016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2529" y="4883600"/>
            <a:ext cx="10467391" cy="1015663"/>
          </a:xfrm>
          <a:prstGeom prst="rect">
            <a:avLst/>
          </a:prstGeom>
          <a:noFill/>
        </p:spPr>
        <p:txBody>
          <a:bodyPr wrap="square" lIns="91440" tIns="45720" rIns="91440" bIns="45720">
            <a:spAutoFit/>
          </a:bodyPr>
          <a:lstStyle/>
          <a:p>
            <a:pPr algn="ctr"/>
            <a:r>
              <a:rPr lang="en-US" sz="2000" dirty="0" smtClean="0">
                <a:ln w="0"/>
                <a:effectLst>
                  <a:outerShdw blurRad="38100" dist="19050" dir="2700000" algn="tl" rotWithShape="0">
                    <a:schemeClr val="dk1">
                      <a:alpha val="40000"/>
                    </a:schemeClr>
                  </a:outerShdw>
                </a:effectLst>
              </a:rPr>
              <a:t>I was able to go in a hot air balloon and see the wonderful country.</a:t>
            </a:r>
          </a:p>
          <a:p>
            <a:pPr algn="ctr"/>
            <a:r>
              <a:rPr lang="en-US" sz="2000" b="0" cap="none" spc="0" dirty="0" smtClean="0">
                <a:ln w="0"/>
                <a:solidFill>
                  <a:schemeClr val="tx1"/>
                </a:solidFill>
                <a:effectLst>
                  <a:outerShdw blurRad="38100" dist="19050" dir="2700000" algn="tl" rotWithShape="0">
                    <a:schemeClr val="dk1">
                      <a:alpha val="40000"/>
                    </a:schemeClr>
                  </a:outerShdw>
                </a:effectLst>
              </a:rPr>
              <a:t>The land goes on for miles and miles. It is very hot in Kenya and doesn’t rain very much, which means the land is really dry.  The heat makes you very sweaty.</a:t>
            </a:r>
            <a:endParaRPr lang="en-US" sz="2000" b="0" cap="none" spc="0" dirty="0">
              <a:ln w="0"/>
              <a:solidFill>
                <a:schemeClr val="tx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2"/>
          <a:stretch>
            <a:fillRect/>
          </a:stretch>
        </p:blipFill>
        <p:spPr>
          <a:xfrm>
            <a:off x="2656809" y="835742"/>
            <a:ext cx="6536351" cy="3500283"/>
          </a:xfrm>
          <a:prstGeom prst="rect">
            <a:avLst/>
          </a:prstGeom>
        </p:spPr>
      </p:pic>
    </p:spTree>
    <p:extLst>
      <p:ext uri="{BB962C8B-B14F-4D97-AF65-F5344CB8AC3E}">
        <p14:creationId xmlns:p14="http://schemas.microsoft.com/office/powerpoint/2010/main" val="31047869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5137851"/>
            <a:ext cx="11259047" cy="646331"/>
          </a:xfrm>
          <a:prstGeom prst="rect">
            <a:avLst/>
          </a:prstGeom>
          <a:noFill/>
        </p:spPr>
        <p:txBody>
          <a:bodyPr wrap="square" lIns="91440" tIns="45720" rIns="91440" bIns="45720">
            <a:spAutoFit/>
          </a:bodyPr>
          <a:lstStyle/>
          <a:p>
            <a:pPr algn="ctr"/>
            <a:r>
              <a:rPr lang="en-US" b="0" cap="none" spc="0" dirty="0" smtClean="0">
                <a:ln w="0"/>
                <a:solidFill>
                  <a:schemeClr val="tx1"/>
                </a:solidFill>
                <a:effectLst>
                  <a:outerShdw blurRad="38100" dist="19050" dir="2700000" algn="tl" rotWithShape="0">
                    <a:schemeClr val="dk1">
                      <a:alpha val="40000"/>
                    </a:schemeClr>
                  </a:outerShdw>
                </a:effectLst>
              </a:rPr>
              <a:t>I was out digging for some carrots when I saw a pride of lions just sitting still</a:t>
            </a:r>
          </a:p>
          <a:p>
            <a:pPr algn="ctr"/>
            <a:r>
              <a:rPr lang="en-US" dirty="0">
                <a:ln w="0"/>
                <a:effectLst>
                  <a:outerShdw blurRad="38100" dist="19050" dir="2700000" algn="tl" rotWithShape="0">
                    <a:schemeClr val="dk1">
                      <a:alpha val="40000"/>
                    </a:schemeClr>
                  </a:outerShdw>
                </a:effectLst>
              </a:rPr>
              <a:t>s</a:t>
            </a:r>
            <a:r>
              <a:rPr lang="en-US" dirty="0" smtClean="0">
                <a:ln w="0"/>
                <a:effectLst>
                  <a:outerShdw blurRad="38100" dist="19050" dir="2700000" algn="tl" rotWithShape="0">
                    <a:schemeClr val="dk1">
                      <a:alpha val="40000"/>
                    </a:schemeClr>
                  </a:outerShdw>
                </a:effectLst>
              </a:rPr>
              <a:t>taring at me. I think they liked my carrots because they started licking their lips when they saw me with my carrots.</a:t>
            </a:r>
            <a:r>
              <a:rPr lang="en-US" b="0" cap="none" spc="0" dirty="0" smtClean="0">
                <a:ln w="0"/>
                <a:solidFill>
                  <a:schemeClr val="tx1"/>
                </a:solidFill>
                <a:effectLst>
                  <a:outerShdw blurRad="38100" dist="19050" dir="2700000" algn="tl" rotWithShape="0">
                    <a:schemeClr val="dk1">
                      <a:alpha val="40000"/>
                    </a:schemeClr>
                  </a:outerShdw>
                </a:effectLst>
              </a:rPr>
              <a:t> </a:t>
            </a:r>
            <a:endParaRPr lang="en-US" b="0" cap="none" spc="0" dirty="0">
              <a:ln w="0"/>
              <a:solidFill>
                <a:schemeClr val="tx1"/>
              </a:solidFill>
              <a:effectLst>
                <a:outerShdw blurRad="38100" dist="19050" dir="2700000" algn="tl" rotWithShape="0">
                  <a:schemeClr val="dk1">
                    <a:alpha val="40000"/>
                  </a:schemeClr>
                </a:outerShdw>
              </a:effectLst>
            </a:endParaRPr>
          </a:p>
        </p:txBody>
      </p:sp>
      <p:pic>
        <p:nvPicPr>
          <p:cNvPr id="5" name="Picture 4"/>
          <p:cNvPicPr>
            <a:picLocks noChangeAspect="1"/>
          </p:cNvPicPr>
          <p:nvPr/>
        </p:nvPicPr>
        <p:blipFill>
          <a:blip r:embed="rId2"/>
          <a:stretch>
            <a:fillRect/>
          </a:stretch>
        </p:blipFill>
        <p:spPr>
          <a:xfrm>
            <a:off x="2877625" y="1432897"/>
            <a:ext cx="6198112" cy="3011283"/>
          </a:xfrm>
          <a:prstGeom prst="rect">
            <a:avLst/>
          </a:prstGeom>
        </p:spPr>
      </p:pic>
    </p:spTree>
    <p:extLst>
      <p:ext uri="{BB962C8B-B14F-4D97-AF65-F5344CB8AC3E}">
        <p14:creationId xmlns:p14="http://schemas.microsoft.com/office/powerpoint/2010/main" val="16066915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6443" y="5344774"/>
            <a:ext cx="10174938" cy="1015663"/>
          </a:xfrm>
          <a:prstGeom prst="rect">
            <a:avLst/>
          </a:prstGeom>
          <a:noFill/>
        </p:spPr>
        <p:txBody>
          <a:bodyPr wrap="square" lIns="91440" tIns="45720" rIns="91440" bIns="45720">
            <a:spAutoFit/>
          </a:bodyPr>
          <a:lstStyle/>
          <a:p>
            <a:pPr algn="ctr"/>
            <a:r>
              <a:rPr lang="en-US" sz="2000" b="0" cap="none" spc="0" dirty="0" smtClean="0">
                <a:ln w="0"/>
                <a:solidFill>
                  <a:schemeClr val="tx1"/>
                </a:solidFill>
                <a:effectLst>
                  <a:outerShdw blurRad="38100" dist="19050" dir="2700000" algn="tl" rotWithShape="0">
                    <a:schemeClr val="dk1">
                      <a:alpha val="40000"/>
                    </a:schemeClr>
                  </a:outerShdw>
                </a:effectLst>
              </a:rPr>
              <a:t>Today I met some lovely Kenyan people and they taught me to dance. The people here speak</a:t>
            </a:r>
          </a:p>
          <a:p>
            <a:pPr algn="ctr"/>
            <a:r>
              <a:rPr lang="en-US" sz="2000" dirty="0" smtClean="0">
                <a:ln w="0"/>
                <a:effectLst>
                  <a:outerShdw blurRad="38100" dist="19050" dir="2700000" algn="tl" rotWithShape="0">
                    <a:schemeClr val="dk1">
                      <a:alpha val="40000"/>
                    </a:schemeClr>
                  </a:outerShdw>
                </a:effectLst>
              </a:rPr>
              <a:t>Swahili. </a:t>
            </a:r>
          </a:p>
          <a:p>
            <a:pPr algn="ctr"/>
            <a:endParaRPr lang="en-US" sz="2000" b="0" cap="none" spc="0" dirty="0">
              <a:ln w="0"/>
              <a:solidFill>
                <a:schemeClr val="tx1"/>
              </a:solidFill>
              <a:effectLst>
                <a:outerShdw blurRad="38100" dist="19050" dir="2700000" algn="tl" rotWithShape="0">
                  <a:schemeClr val="dk1">
                    <a:alpha val="40000"/>
                  </a:schemeClr>
                </a:outerShdw>
              </a:effectLst>
            </a:endParaRPr>
          </a:p>
        </p:txBody>
      </p:sp>
      <p:pic>
        <p:nvPicPr>
          <p:cNvPr id="4" name="Picture 3"/>
          <p:cNvPicPr>
            <a:picLocks noChangeAspect="1"/>
          </p:cNvPicPr>
          <p:nvPr/>
        </p:nvPicPr>
        <p:blipFill>
          <a:blip r:embed="rId2"/>
          <a:stretch>
            <a:fillRect/>
          </a:stretch>
        </p:blipFill>
        <p:spPr>
          <a:xfrm>
            <a:off x="2168781" y="448750"/>
            <a:ext cx="6434445" cy="4204008"/>
          </a:xfrm>
          <a:prstGeom prst="rect">
            <a:avLst/>
          </a:prstGeom>
        </p:spPr>
      </p:pic>
    </p:spTree>
    <p:extLst>
      <p:ext uri="{BB962C8B-B14F-4D97-AF65-F5344CB8AC3E}">
        <p14:creationId xmlns:p14="http://schemas.microsoft.com/office/powerpoint/2010/main" val="14596690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405" y="4549645"/>
            <a:ext cx="11445401" cy="954107"/>
          </a:xfrm>
          <a:prstGeom prst="rect">
            <a:avLst/>
          </a:prstGeom>
          <a:noFill/>
        </p:spPr>
        <p:txBody>
          <a:bodyPr wrap="square" lIns="91440" tIns="45720" rIns="91440" bIns="45720">
            <a:spAutoFit/>
          </a:bodyPr>
          <a:lstStyle/>
          <a:p>
            <a:pPr algn="ctr"/>
            <a:r>
              <a:rPr lang="en-US" sz="2800" b="0" cap="none" spc="0" dirty="0" smtClean="0">
                <a:ln w="0"/>
                <a:solidFill>
                  <a:schemeClr val="tx1"/>
                </a:solidFill>
                <a:effectLst>
                  <a:outerShdw blurRad="38100" dist="19050" dir="2700000" algn="tl" rotWithShape="0">
                    <a:schemeClr val="dk1">
                      <a:alpha val="40000"/>
                    </a:schemeClr>
                  </a:outerShdw>
                </a:effectLst>
              </a:rPr>
              <a:t>This is me trying some traditional food. They eat </a:t>
            </a:r>
            <a:r>
              <a:rPr lang="en-US" sz="2800" b="0" cap="none" spc="0" dirty="0" err="1" smtClean="0">
                <a:ln w="0"/>
                <a:solidFill>
                  <a:schemeClr val="tx1"/>
                </a:solidFill>
                <a:effectLst>
                  <a:outerShdw blurRad="38100" dist="19050" dir="2700000" algn="tl" rotWithShape="0">
                    <a:schemeClr val="dk1">
                      <a:alpha val="40000"/>
                    </a:schemeClr>
                  </a:outerShdw>
                </a:effectLst>
              </a:rPr>
              <a:t>ugali</a:t>
            </a:r>
            <a:r>
              <a:rPr lang="en-US" sz="2800" b="0" cap="none" spc="0" dirty="0" smtClean="0">
                <a:ln w="0"/>
                <a:solidFill>
                  <a:schemeClr val="tx1"/>
                </a:solidFill>
                <a:effectLst>
                  <a:outerShdw blurRad="38100" dist="19050" dir="2700000" algn="tl" rotWithShape="0">
                    <a:schemeClr val="dk1">
                      <a:alpha val="40000"/>
                    </a:schemeClr>
                  </a:outerShdw>
                </a:effectLst>
              </a:rPr>
              <a:t>, which is made of maize and looks like dough. </a:t>
            </a:r>
            <a:r>
              <a:rPr lang="en-US" sz="2800" dirty="0" smtClean="0">
                <a:ln w="0"/>
                <a:effectLst>
                  <a:outerShdw blurRad="38100" dist="19050" dir="2700000" algn="tl" rotWithShape="0">
                    <a:schemeClr val="dk1">
                      <a:alpha val="40000"/>
                    </a:schemeClr>
                  </a:outerShdw>
                </a:effectLst>
              </a:rPr>
              <a:t>They also eat </a:t>
            </a:r>
            <a:r>
              <a:rPr lang="en-US" sz="2800" dirty="0" err="1" smtClean="0">
                <a:ln w="0"/>
                <a:effectLst>
                  <a:outerShdw blurRad="38100" dist="19050" dir="2700000" algn="tl" rotWithShape="0">
                    <a:schemeClr val="dk1">
                      <a:alpha val="40000"/>
                    </a:schemeClr>
                  </a:outerShdw>
                </a:effectLst>
              </a:rPr>
              <a:t>nyama</a:t>
            </a:r>
            <a:r>
              <a:rPr lang="en-US" sz="2800" dirty="0" smtClean="0">
                <a:ln w="0"/>
                <a:effectLst>
                  <a:outerShdw blurRad="38100" dist="19050" dir="2700000" algn="tl" rotWithShape="0">
                    <a:schemeClr val="dk1">
                      <a:alpha val="40000"/>
                    </a:schemeClr>
                  </a:outerShdw>
                </a:effectLst>
              </a:rPr>
              <a:t> </a:t>
            </a:r>
            <a:r>
              <a:rPr lang="en-US" sz="2800" dirty="0" err="1" smtClean="0">
                <a:ln w="0"/>
                <a:effectLst>
                  <a:outerShdw blurRad="38100" dist="19050" dir="2700000" algn="tl" rotWithShape="0">
                    <a:schemeClr val="dk1">
                      <a:alpha val="40000"/>
                    </a:schemeClr>
                  </a:outerShdw>
                </a:effectLst>
              </a:rPr>
              <a:t>choma</a:t>
            </a:r>
            <a:r>
              <a:rPr lang="en-US" sz="2800" dirty="0" smtClean="0">
                <a:ln w="0"/>
                <a:effectLst>
                  <a:outerShdw blurRad="38100" dist="19050" dir="2700000" algn="tl" rotWithShape="0">
                    <a:schemeClr val="dk1">
                      <a:alpha val="40000"/>
                    </a:schemeClr>
                  </a:outerShdw>
                </a:effectLst>
              </a:rPr>
              <a:t> and this is roasted meat.</a:t>
            </a:r>
            <a:endParaRPr lang="en-US" sz="2800" b="0" cap="none" spc="0" dirty="0">
              <a:ln w="0"/>
              <a:solidFill>
                <a:schemeClr val="tx1"/>
              </a:solidFill>
              <a:effectLst>
                <a:outerShdw blurRad="38100" dist="19050" dir="2700000" algn="tl" rotWithShape="0">
                  <a:schemeClr val="dk1">
                    <a:alpha val="40000"/>
                  </a:schemeClr>
                </a:outerShdw>
              </a:effectLst>
            </a:endParaRPr>
          </a:p>
        </p:txBody>
      </p:sp>
      <p:pic>
        <p:nvPicPr>
          <p:cNvPr id="4" name="Picture 3"/>
          <p:cNvPicPr>
            <a:picLocks noChangeAspect="1"/>
          </p:cNvPicPr>
          <p:nvPr/>
        </p:nvPicPr>
        <p:blipFill>
          <a:blip r:embed="rId2"/>
          <a:stretch>
            <a:fillRect/>
          </a:stretch>
        </p:blipFill>
        <p:spPr>
          <a:xfrm>
            <a:off x="3133878" y="855407"/>
            <a:ext cx="5941296" cy="3331082"/>
          </a:xfrm>
          <a:prstGeom prst="rect">
            <a:avLst/>
          </a:prstGeom>
        </p:spPr>
      </p:pic>
    </p:spTree>
    <p:extLst>
      <p:ext uri="{BB962C8B-B14F-4D97-AF65-F5344CB8AC3E}">
        <p14:creationId xmlns:p14="http://schemas.microsoft.com/office/powerpoint/2010/main" val="33730583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89918" y="5082381"/>
            <a:ext cx="6111160" cy="1138773"/>
          </a:xfrm>
          <a:prstGeom prst="rect">
            <a:avLst/>
          </a:prstGeom>
          <a:noFill/>
        </p:spPr>
        <p:txBody>
          <a:bodyPr wrap="none" lIns="91440" tIns="45720" rIns="91440" bIns="45720">
            <a:spAutoFit/>
          </a:bodyPr>
          <a:lstStyle/>
          <a:p>
            <a:pPr algn="ctr"/>
            <a:r>
              <a:rPr lang="en-US" sz="2000" dirty="0" smtClean="0">
                <a:ln w="0"/>
                <a:effectLst>
                  <a:outerShdw blurRad="38100" dist="19050" dir="2700000" algn="tl" rotWithShape="0">
                    <a:schemeClr val="dk1">
                      <a:alpha val="40000"/>
                    </a:schemeClr>
                  </a:outerShdw>
                </a:effectLst>
              </a:rPr>
              <a:t>I tried to buy some </a:t>
            </a:r>
            <a:r>
              <a:rPr lang="en-US" sz="2000" dirty="0" smtClean="0">
                <a:ln w="0"/>
                <a:effectLst>
                  <a:outerShdw blurRad="38100" dist="19050" dir="2700000" algn="tl" rotWithShape="0">
                    <a:schemeClr val="dk1">
                      <a:alpha val="40000"/>
                    </a:schemeClr>
                  </a:outerShdw>
                </a:effectLst>
              </a:rPr>
              <a:t>food </a:t>
            </a:r>
            <a:r>
              <a:rPr lang="en-US" sz="2000" dirty="0" smtClean="0">
                <a:ln w="0"/>
                <a:effectLst>
                  <a:outerShdw blurRad="38100" dist="19050" dir="2700000" algn="tl" rotWithShape="0">
                    <a:schemeClr val="dk1">
                      <a:alpha val="40000"/>
                    </a:schemeClr>
                  </a:outerShdw>
                </a:effectLst>
              </a:rPr>
              <a:t>with </a:t>
            </a:r>
            <a:r>
              <a:rPr lang="en-US" sz="2000" dirty="0" smtClean="0">
                <a:ln w="0"/>
                <a:effectLst>
                  <a:outerShdw blurRad="38100" dist="19050" dir="2700000" algn="tl" rotWithShape="0">
                    <a:schemeClr val="dk1">
                      <a:alpha val="40000"/>
                    </a:schemeClr>
                  </a:outerShdw>
                </a:effectLst>
              </a:rPr>
              <a:t>the Icelandic Krona </a:t>
            </a:r>
            <a:r>
              <a:rPr lang="en-US" sz="2000" dirty="0" smtClean="0">
                <a:ln w="0"/>
                <a:effectLst>
                  <a:outerShdw blurRad="38100" dist="19050" dir="2700000" algn="tl" rotWithShape="0">
                    <a:schemeClr val="dk1">
                      <a:alpha val="40000"/>
                    </a:schemeClr>
                  </a:outerShdw>
                </a:effectLst>
              </a:rPr>
              <a:t>but you</a:t>
            </a:r>
          </a:p>
          <a:p>
            <a:pPr algn="ctr"/>
            <a:r>
              <a:rPr lang="en-US" sz="2000" dirty="0">
                <a:ln w="0"/>
                <a:effectLst>
                  <a:outerShdw blurRad="38100" dist="19050" dir="2700000" algn="tl" rotWithShape="0">
                    <a:schemeClr val="dk1">
                      <a:alpha val="40000"/>
                    </a:schemeClr>
                  </a:outerShdw>
                </a:effectLst>
              </a:rPr>
              <a:t>c</a:t>
            </a:r>
            <a:r>
              <a:rPr lang="en-US" sz="2000" dirty="0" smtClean="0">
                <a:ln w="0"/>
                <a:effectLst>
                  <a:outerShdw blurRad="38100" dist="19050" dir="2700000" algn="tl" rotWithShape="0">
                    <a:schemeClr val="dk1">
                      <a:alpha val="40000"/>
                    </a:schemeClr>
                  </a:outerShdw>
                </a:effectLst>
              </a:rPr>
              <a:t>an not use </a:t>
            </a:r>
            <a:r>
              <a:rPr lang="en-US" sz="2000" dirty="0" smtClean="0">
                <a:ln w="0"/>
                <a:effectLst>
                  <a:outerShdw blurRad="38100" dist="19050" dir="2700000" algn="tl" rotWithShape="0">
                    <a:schemeClr val="dk1">
                      <a:alpha val="40000"/>
                    </a:schemeClr>
                  </a:outerShdw>
                </a:effectLst>
              </a:rPr>
              <a:t>them in Kenya. </a:t>
            </a:r>
            <a:r>
              <a:rPr lang="en-US" sz="2000" dirty="0" smtClean="0">
                <a:ln w="0"/>
                <a:effectLst>
                  <a:outerShdw blurRad="38100" dist="19050" dir="2700000" algn="tl" rotWithShape="0">
                    <a:schemeClr val="dk1">
                      <a:alpha val="40000"/>
                    </a:schemeClr>
                  </a:outerShdw>
                </a:effectLst>
              </a:rPr>
              <a:t>The money in </a:t>
            </a:r>
            <a:r>
              <a:rPr lang="en-US" sz="2000" dirty="0" smtClean="0">
                <a:ln w="0"/>
                <a:effectLst>
                  <a:outerShdw blurRad="38100" dist="19050" dir="2700000" algn="tl" rotWithShape="0">
                    <a:schemeClr val="dk1">
                      <a:alpha val="40000"/>
                    </a:schemeClr>
                  </a:outerShdw>
                </a:effectLst>
              </a:rPr>
              <a:t>Kenya </a:t>
            </a:r>
            <a:r>
              <a:rPr lang="en-US" sz="2000" dirty="0" smtClean="0">
                <a:ln w="0"/>
                <a:effectLst>
                  <a:outerShdw blurRad="38100" dist="19050" dir="2700000" algn="tl" rotWithShape="0">
                    <a:schemeClr val="dk1">
                      <a:alpha val="40000"/>
                    </a:schemeClr>
                  </a:outerShdw>
                </a:effectLst>
              </a:rPr>
              <a:t>is called</a:t>
            </a:r>
          </a:p>
          <a:p>
            <a:pPr algn="ctr"/>
            <a:r>
              <a:rPr lang="en-GB" sz="2800" dirty="0" smtClean="0"/>
              <a:t>Shillings</a:t>
            </a:r>
            <a:endParaRPr lang="en-US" sz="2800" dirty="0" smtClean="0">
              <a:ln w="0"/>
              <a:effectLst>
                <a:outerShdw blurRad="38100" dist="19050" dir="2700000" algn="tl" rotWithShape="0">
                  <a:schemeClr val="dk1">
                    <a:alpha val="40000"/>
                  </a:schemeClr>
                </a:outerShdw>
              </a:effectLst>
            </a:endParaRPr>
          </a:p>
        </p:txBody>
      </p:sp>
      <p:pic>
        <p:nvPicPr>
          <p:cNvPr id="4" name="Picture 3"/>
          <p:cNvPicPr>
            <a:picLocks noChangeAspect="1"/>
          </p:cNvPicPr>
          <p:nvPr/>
        </p:nvPicPr>
        <p:blipFill>
          <a:blip r:embed="rId2"/>
          <a:stretch>
            <a:fillRect/>
          </a:stretch>
        </p:blipFill>
        <p:spPr>
          <a:xfrm>
            <a:off x="2615687" y="849875"/>
            <a:ext cx="6047386" cy="3171518"/>
          </a:xfrm>
          <a:prstGeom prst="rect">
            <a:avLst/>
          </a:prstGeom>
        </p:spPr>
      </p:pic>
    </p:spTree>
    <p:extLst>
      <p:ext uri="{BB962C8B-B14F-4D97-AF65-F5344CB8AC3E}">
        <p14:creationId xmlns:p14="http://schemas.microsoft.com/office/powerpoint/2010/main" val="17979567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5510" y="4783760"/>
            <a:ext cx="10304206" cy="2031325"/>
          </a:xfrm>
          <a:prstGeom prst="rect">
            <a:avLst/>
          </a:prstGeom>
        </p:spPr>
        <p:txBody>
          <a:bodyPr wrap="square">
            <a:spAutoFit/>
          </a:bodyPr>
          <a:lstStyle/>
          <a:p>
            <a:r>
              <a:rPr lang="en-GB" dirty="0" smtClean="0"/>
              <a:t>Among </a:t>
            </a:r>
            <a:r>
              <a:rPr lang="en-GB" dirty="0"/>
              <a:t>traditional Kenyan pieces of clothing is "</a:t>
            </a:r>
            <a:r>
              <a:rPr lang="en-GB" dirty="0" err="1"/>
              <a:t>kitenge</a:t>
            </a:r>
            <a:r>
              <a:rPr lang="en-GB" dirty="0"/>
              <a:t>". It is a cotton fabric heavily embroidered and </a:t>
            </a:r>
            <a:r>
              <a:rPr lang="en-GB" dirty="0" err="1"/>
              <a:t>colored</a:t>
            </a:r>
            <a:r>
              <a:rPr lang="en-GB" dirty="0"/>
              <a:t> by the method called tie-and-dye (when the fabric is clothed into a tight bundle, and then dyed with various </a:t>
            </a:r>
            <a:r>
              <a:rPr lang="en-GB" dirty="0" err="1"/>
              <a:t>colors</a:t>
            </a:r>
            <a:r>
              <a:rPr lang="en-GB" dirty="0"/>
              <a:t>). </a:t>
            </a:r>
            <a:r>
              <a:rPr lang="en-GB" dirty="0" err="1"/>
              <a:t>Kitenge</a:t>
            </a:r>
            <a:r>
              <a:rPr lang="en-GB" dirty="0"/>
              <a:t> is very </a:t>
            </a:r>
            <a:r>
              <a:rPr lang="en-GB" dirty="0" err="1"/>
              <a:t>colorful</a:t>
            </a:r>
            <a:r>
              <a:rPr lang="en-GB" dirty="0"/>
              <a:t> and bright, so it is popular not only in Kenya but in many other African countries</a:t>
            </a:r>
            <a:r>
              <a:rPr lang="en-GB" dirty="0" smtClean="0"/>
              <a:t>.</a:t>
            </a:r>
          </a:p>
          <a:p>
            <a:r>
              <a:rPr lang="en-GB" dirty="0" smtClean="0"/>
              <a:t>I tried on </a:t>
            </a:r>
            <a:r>
              <a:rPr lang="en-GB" dirty="0"/>
              <a:t>a </a:t>
            </a:r>
            <a:r>
              <a:rPr lang="en-GB" dirty="0" err="1" smtClean="0"/>
              <a:t>khanga</a:t>
            </a:r>
            <a:r>
              <a:rPr lang="en-GB" dirty="0" smtClean="0"/>
              <a:t>. </a:t>
            </a:r>
            <a:r>
              <a:rPr lang="en-GB" dirty="0"/>
              <a:t>It is a piece of </a:t>
            </a:r>
            <a:r>
              <a:rPr lang="en-GB" dirty="0" smtClean="0"/>
              <a:t>cloth. Its </a:t>
            </a:r>
            <a:r>
              <a:rPr lang="en-GB" dirty="0"/>
              <a:t>pattern consists of different sayings printed on the fabric. These sayings are in </a:t>
            </a:r>
            <a:r>
              <a:rPr lang="en-GB" dirty="0" smtClean="0"/>
              <a:t>Swahili. </a:t>
            </a:r>
            <a:r>
              <a:rPr lang="en-GB" dirty="0"/>
              <a:t>Women in Kenya wear </a:t>
            </a:r>
            <a:r>
              <a:rPr lang="en-GB" dirty="0" err="1"/>
              <a:t>khanga</a:t>
            </a:r>
            <a:r>
              <a:rPr lang="en-GB" dirty="0"/>
              <a:t> around the </a:t>
            </a:r>
            <a:r>
              <a:rPr lang="en-GB" dirty="0" smtClean="0"/>
              <a:t>stomach </a:t>
            </a:r>
            <a:r>
              <a:rPr lang="en-GB" dirty="0"/>
              <a:t>and waist.</a:t>
            </a:r>
            <a:endParaRPr lang="en-GB" dirty="0" smtClean="0"/>
          </a:p>
          <a:p>
            <a:endParaRPr lang="en-GB" dirty="0"/>
          </a:p>
        </p:txBody>
      </p:sp>
      <p:pic>
        <p:nvPicPr>
          <p:cNvPr id="5" name="Picture 4"/>
          <p:cNvPicPr>
            <a:picLocks noChangeAspect="1"/>
          </p:cNvPicPr>
          <p:nvPr/>
        </p:nvPicPr>
        <p:blipFill>
          <a:blip r:embed="rId2"/>
          <a:stretch>
            <a:fillRect/>
          </a:stretch>
        </p:blipFill>
        <p:spPr>
          <a:xfrm>
            <a:off x="2537030" y="1160360"/>
            <a:ext cx="6744622" cy="3248785"/>
          </a:xfrm>
          <a:prstGeom prst="rect">
            <a:avLst/>
          </a:prstGeom>
        </p:spPr>
      </p:pic>
    </p:spTree>
    <p:extLst>
      <p:ext uri="{BB962C8B-B14F-4D97-AF65-F5344CB8AC3E}">
        <p14:creationId xmlns:p14="http://schemas.microsoft.com/office/powerpoint/2010/main" val="14796196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112984" y="1248235"/>
            <a:ext cx="5696719" cy="3768599"/>
          </a:xfrm>
          <a:prstGeom prst="rect">
            <a:avLst/>
          </a:prstGeom>
        </p:spPr>
      </p:pic>
      <p:sp>
        <p:nvSpPr>
          <p:cNvPr id="4" name="Rectangle 3"/>
          <p:cNvSpPr/>
          <p:nvPr/>
        </p:nvSpPr>
        <p:spPr>
          <a:xfrm>
            <a:off x="432620" y="5268085"/>
            <a:ext cx="10513326" cy="923330"/>
          </a:xfrm>
          <a:prstGeom prst="rect">
            <a:avLst/>
          </a:prstGeom>
          <a:noFill/>
        </p:spPr>
        <p:txBody>
          <a:bodyPr wrap="none" lIns="91440" tIns="45720" rIns="91440" bIns="45720">
            <a:spAutoFit/>
          </a:bodyPr>
          <a:lstStyle/>
          <a:p>
            <a:pPr algn="ctr"/>
            <a:r>
              <a:rPr lang="en-US" sz="3200" b="0" cap="none" spc="0" dirty="0" smtClean="0">
                <a:ln w="0"/>
                <a:solidFill>
                  <a:schemeClr val="tx1"/>
                </a:solidFill>
                <a:effectLst>
                  <a:outerShdw blurRad="38100" dist="19050" dir="2700000" algn="tl" rotWithShape="0">
                    <a:schemeClr val="dk1">
                      <a:alpha val="40000"/>
                    </a:schemeClr>
                  </a:outerShdw>
                </a:effectLst>
              </a:rPr>
              <a:t>I have made some lovely friends and I am going to miss them</a:t>
            </a:r>
            <a:r>
              <a:rPr lang="en-US" sz="5400" b="0" cap="none" spc="0" dirty="0" smtClean="0">
                <a:ln w="0"/>
                <a:solidFill>
                  <a:schemeClr val="tx1"/>
                </a:solidFill>
                <a:effectLst>
                  <a:outerShdw blurRad="38100" dist="19050" dir="2700000" algn="tl" rotWithShape="0">
                    <a:schemeClr val="dk1">
                      <a:alpha val="40000"/>
                    </a:schemeClr>
                  </a:outerShdw>
                </a:effectLst>
              </a:rPr>
              <a:t>.</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1784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347</Words>
  <Application>Microsoft Office PowerPoint</Application>
  <PresentationFormat>Widescreen</PresentationFormat>
  <Paragraphs>17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Lisa Russell</dc:creator>
  <cp:lastModifiedBy>Lisa Russell</cp:lastModifiedBy>
  <cp:revision>20</cp:revision>
  <dcterms:created xsi:type="dcterms:W3CDTF">2022-01-25T13:40:35Z</dcterms:created>
  <dcterms:modified xsi:type="dcterms:W3CDTF">2022-02-03T16:12:30Z</dcterms:modified>
</cp:coreProperties>
</file>